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98" r:id="rId5"/>
    <p:sldId id="299" r:id="rId6"/>
    <p:sldId id="278" r:id="rId7"/>
    <p:sldId id="292" r:id="rId8"/>
    <p:sldId id="266" r:id="rId9"/>
  </p:sldIdLst>
  <p:sldSz cx="9144000" cy="6858000" type="screen4x3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7B0"/>
    <a:srgbClr val="F2ECDF"/>
    <a:srgbClr val="0089D5"/>
    <a:srgbClr val="FFFCFC"/>
    <a:srgbClr val="5691C7"/>
    <a:srgbClr val="912B0A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0" autoAdjust="0"/>
    <p:restoredTop sz="94671" autoAdjust="0"/>
  </p:normalViewPr>
  <p:slideViewPr>
    <p:cSldViewPr snapToObjects="1">
      <p:cViewPr varScale="1">
        <p:scale>
          <a:sx n="112" d="100"/>
          <a:sy n="112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6DB0F-DB1D-463C-99D6-23F30EBB270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9744607-7609-4ACE-AE7F-D62F5745CFBE}">
      <dgm:prSet phldrT="[Text]" custT="1"/>
      <dgm:spPr/>
      <dgm:t>
        <a:bodyPr/>
        <a:lstStyle/>
        <a:p>
          <a:r>
            <a:rPr lang="en-AU" sz="2000" b="1" dirty="0"/>
            <a:t>Meetings of Gov agencies and Rep from rural and remote communities</a:t>
          </a:r>
        </a:p>
      </dgm:t>
    </dgm:pt>
    <dgm:pt modelId="{B23E4194-B2FF-48DB-AFE2-95EFFD50FA5A}" type="parTrans" cxnId="{618D79BF-370C-4B2F-9EFC-7753D032B93E}">
      <dgm:prSet/>
      <dgm:spPr/>
      <dgm:t>
        <a:bodyPr/>
        <a:lstStyle/>
        <a:p>
          <a:endParaRPr lang="en-AU"/>
        </a:p>
      </dgm:t>
    </dgm:pt>
    <dgm:pt modelId="{69B70F79-AB5F-46BA-B528-7F4F0CBE9075}" type="sibTrans" cxnId="{618D79BF-370C-4B2F-9EFC-7753D032B93E}">
      <dgm:prSet/>
      <dgm:spPr/>
      <dgm:t>
        <a:bodyPr/>
        <a:lstStyle/>
        <a:p>
          <a:endParaRPr lang="en-AU"/>
        </a:p>
      </dgm:t>
    </dgm:pt>
    <dgm:pt modelId="{88C52A51-33F9-40E7-B1E0-1643BBD1F337}">
      <dgm:prSet phldrT="[Text]" custT="1"/>
      <dgm:spPr/>
      <dgm:t>
        <a:bodyPr/>
        <a:lstStyle/>
        <a:p>
          <a:r>
            <a:rPr lang="en-AU" sz="2000" b="1" dirty="0"/>
            <a:t>2</a:t>
          </a:r>
          <a:r>
            <a:rPr lang="en-AU" sz="2000" b="1" baseline="30000" dirty="0"/>
            <a:t>nd</a:t>
          </a:r>
          <a:r>
            <a:rPr lang="en-AU" sz="2000" b="1" dirty="0"/>
            <a:t> Meeting held in Qld </a:t>
          </a:r>
          <a:endParaRPr lang="en-AU" sz="2000" dirty="0"/>
        </a:p>
      </dgm:t>
    </dgm:pt>
    <dgm:pt modelId="{603A259F-045C-474D-A292-474D5617D922}" type="parTrans" cxnId="{40C47F8A-60B6-499A-9F4F-B8F0EE2A15A4}">
      <dgm:prSet/>
      <dgm:spPr/>
      <dgm:t>
        <a:bodyPr/>
        <a:lstStyle/>
        <a:p>
          <a:endParaRPr lang="en-AU"/>
        </a:p>
      </dgm:t>
    </dgm:pt>
    <dgm:pt modelId="{3B323B0B-3AC1-4518-9F2E-7B34F12F637A}" type="sibTrans" cxnId="{40C47F8A-60B6-499A-9F4F-B8F0EE2A15A4}">
      <dgm:prSet/>
      <dgm:spPr/>
      <dgm:t>
        <a:bodyPr/>
        <a:lstStyle/>
        <a:p>
          <a:endParaRPr lang="en-AU"/>
        </a:p>
      </dgm:t>
    </dgm:pt>
    <dgm:pt modelId="{BE7D3D7A-7AA5-4250-8488-174ED872B32C}">
      <dgm:prSet custT="1"/>
      <dgm:spPr/>
      <dgm:t>
        <a:bodyPr/>
        <a:lstStyle/>
        <a:p>
          <a:r>
            <a:rPr lang="en-AU" sz="2000" dirty="0"/>
            <a:t>First ask the questions of Remote communities and EM</a:t>
          </a:r>
        </a:p>
      </dgm:t>
    </dgm:pt>
    <dgm:pt modelId="{44CBB9EF-1867-440F-9612-FD8078B7A141}" type="parTrans" cxnId="{75873B1C-F509-4F51-AB5D-AC1DE30FEACC}">
      <dgm:prSet/>
      <dgm:spPr/>
      <dgm:t>
        <a:bodyPr/>
        <a:lstStyle/>
        <a:p>
          <a:endParaRPr lang="en-AU"/>
        </a:p>
      </dgm:t>
    </dgm:pt>
    <dgm:pt modelId="{5AED4F03-B63C-40A7-A7F0-738C6727A974}" type="sibTrans" cxnId="{75873B1C-F509-4F51-AB5D-AC1DE30FEACC}">
      <dgm:prSet/>
      <dgm:spPr/>
      <dgm:t>
        <a:bodyPr/>
        <a:lstStyle/>
        <a:p>
          <a:endParaRPr lang="en-AU"/>
        </a:p>
      </dgm:t>
    </dgm:pt>
    <dgm:pt modelId="{A9BFAB83-9AB0-4819-AC2B-36FBCC537472}">
      <dgm:prSet phldrT="[Text]" custT="1"/>
      <dgm:spPr/>
      <dgm:t>
        <a:bodyPr/>
        <a:lstStyle/>
        <a:p>
          <a:r>
            <a:rPr lang="en-AU" sz="2000" b="1" dirty="0"/>
            <a:t>Next steps and develop framework for research and engagement</a:t>
          </a:r>
          <a:endParaRPr lang="en-AU" sz="2000" dirty="0"/>
        </a:p>
      </dgm:t>
    </dgm:pt>
    <dgm:pt modelId="{4C07EE3F-F3B0-4DFC-AD3B-6805E923B57A}" type="parTrans" cxnId="{0C2D685A-5A87-4CB8-95CB-0B6B4EAA4506}">
      <dgm:prSet/>
      <dgm:spPr/>
      <dgm:t>
        <a:bodyPr/>
        <a:lstStyle/>
        <a:p>
          <a:endParaRPr lang="en-AU"/>
        </a:p>
      </dgm:t>
    </dgm:pt>
    <dgm:pt modelId="{AD5E95E8-DE45-4B01-8CBD-4440B0AE2FCA}" type="sibTrans" cxnId="{0C2D685A-5A87-4CB8-95CB-0B6B4EAA4506}">
      <dgm:prSet/>
      <dgm:spPr/>
      <dgm:t>
        <a:bodyPr/>
        <a:lstStyle/>
        <a:p>
          <a:endParaRPr lang="en-AU"/>
        </a:p>
      </dgm:t>
    </dgm:pt>
    <dgm:pt modelId="{04893A00-5115-4277-AB2A-32FB86959D7C}">
      <dgm:prSet phldrT="[Text]" custT="1"/>
      <dgm:spPr/>
      <dgm:t>
        <a:bodyPr/>
        <a:lstStyle/>
        <a:p>
          <a:r>
            <a:rPr lang="en-AU" sz="2000" b="1" dirty="0"/>
            <a:t>Onward - indigenous lead research</a:t>
          </a:r>
        </a:p>
        <a:p>
          <a:endParaRPr lang="en-AU" sz="2000" dirty="0"/>
        </a:p>
      </dgm:t>
    </dgm:pt>
    <dgm:pt modelId="{30E64D32-B15C-4B00-9139-42F7EC668C6D}" type="parTrans" cxnId="{5788EDD2-1286-468B-BE69-B574CA121174}">
      <dgm:prSet/>
      <dgm:spPr/>
      <dgm:t>
        <a:bodyPr/>
        <a:lstStyle/>
        <a:p>
          <a:endParaRPr lang="en-AU"/>
        </a:p>
      </dgm:t>
    </dgm:pt>
    <dgm:pt modelId="{5BCE2729-BBD0-44CA-B86B-301E65502104}" type="sibTrans" cxnId="{5788EDD2-1286-468B-BE69-B574CA121174}">
      <dgm:prSet/>
      <dgm:spPr/>
      <dgm:t>
        <a:bodyPr/>
        <a:lstStyle/>
        <a:p>
          <a:endParaRPr lang="en-AU"/>
        </a:p>
      </dgm:t>
    </dgm:pt>
    <dgm:pt modelId="{4E183D63-8EFD-4D6D-8E53-A70C13667248}" type="pres">
      <dgm:prSet presAssocID="{D2D6DB0F-DB1D-463C-99D6-23F30EBB270C}" presName="Name0" presStyleCnt="0">
        <dgm:presLayoutVars>
          <dgm:dir/>
          <dgm:resizeHandles val="exact"/>
        </dgm:presLayoutVars>
      </dgm:prSet>
      <dgm:spPr/>
    </dgm:pt>
    <dgm:pt modelId="{4205807A-E22B-4E99-BFC9-C995A67B177D}" type="pres">
      <dgm:prSet presAssocID="{BE7D3D7A-7AA5-4250-8488-174ED872B32C}" presName="node" presStyleLbl="node1" presStyleIdx="0" presStyleCnt="5" custScaleX="129848">
        <dgm:presLayoutVars>
          <dgm:bulletEnabled val="1"/>
        </dgm:presLayoutVars>
      </dgm:prSet>
      <dgm:spPr/>
    </dgm:pt>
    <dgm:pt modelId="{25770280-9E5F-4665-9A7D-09CF49EEF797}" type="pres">
      <dgm:prSet presAssocID="{5AED4F03-B63C-40A7-A7F0-738C6727A974}" presName="sibTrans" presStyleLbl="sibTrans2D1" presStyleIdx="0" presStyleCnt="4"/>
      <dgm:spPr/>
    </dgm:pt>
    <dgm:pt modelId="{5E65B988-0209-4B36-88A9-53943B769070}" type="pres">
      <dgm:prSet presAssocID="{5AED4F03-B63C-40A7-A7F0-738C6727A974}" presName="connectorText" presStyleLbl="sibTrans2D1" presStyleIdx="0" presStyleCnt="4"/>
      <dgm:spPr/>
    </dgm:pt>
    <dgm:pt modelId="{D7326CBB-CC3A-4347-B469-815E9BA6AF66}" type="pres">
      <dgm:prSet presAssocID="{19744607-7609-4ACE-AE7F-D62F5745CFBE}" presName="node" presStyleLbl="node1" presStyleIdx="1" presStyleCnt="5" custScaleX="140015">
        <dgm:presLayoutVars>
          <dgm:bulletEnabled val="1"/>
        </dgm:presLayoutVars>
      </dgm:prSet>
      <dgm:spPr/>
    </dgm:pt>
    <dgm:pt modelId="{65A4CF91-A295-4A6D-838F-31691CB98F10}" type="pres">
      <dgm:prSet presAssocID="{69B70F79-AB5F-46BA-B528-7F4F0CBE9075}" presName="sibTrans" presStyleLbl="sibTrans2D1" presStyleIdx="1" presStyleCnt="4"/>
      <dgm:spPr/>
    </dgm:pt>
    <dgm:pt modelId="{20DB6292-922B-4BB4-9B53-8C63BE47AD3D}" type="pres">
      <dgm:prSet presAssocID="{69B70F79-AB5F-46BA-B528-7F4F0CBE9075}" presName="connectorText" presStyleLbl="sibTrans2D1" presStyleIdx="1" presStyleCnt="4"/>
      <dgm:spPr/>
    </dgm:pt>
    <dgm:pt modelId="{605D5D61-F84D-43C3-B3ED-96FADBE80C26}" type="pres">
      <dgm:prSet presAssocID="{88C52A51-33F9-40E7-B1E0-1643BBD1F337}" presName="node" presStyleLbl="node1" presStyleIdx="2" presStyleCnt="5" custScaleX="121608">
        <dgm:presLayoutVars>
          <dgm:bulletEnabled val="1"/>
        </dgm:presLayoutVars>
      </dgm:prSet>
      <dgm:spPr/>
    </dgm:pt>
    <dgm:pt modelId="{62CD5053-8D09-4863-A7E4-9F745C5955D1}" type="pres">
      <dgm:prSet presAssocID="{3B323B0B-3AC1-4518-9F2E-7B34F12F637A}" presName="sibTrans" presStyleLbl="sibTrans2D1" presStyleIdx="2" presStyleCnt="4"/>
      <dgm:spPr/>
    </dgm:pt>
    <dgm:pt modelId="{8A2EE4AB-C97C-4F14-A932-9A87A0A7FED7}" type="pres">
      <dgm:prSet presAssocID="{3B323B0B-3AC1-4518-9F2E-7B34F12F637A}" presName="connectorText" presStyleLbl="sibTrans2D1" presStyleIdx="2" presStyleCnt="4"/>
      <dgm:spPr/>
    </dgm:pt>
    <dgm:pt modelId="{2C1D989F-8A69-43D7-90AB-2836CC7B4A53}" type="pres">
      <dgm:prSet presAssocID="{A9BFAB83-9AB0-4819-AC2B-36FBCC537472}" presName="node" presStyleLbl="node1" presStyleIdx="3" presStyleCnt="5" custScaleX="131608">
        <dgm:presLayoutVars>
          <dgm:bulletEnabled val="1"/>
        </dgm:presLayoutVars>
      </dgm:prSet>
      <dgm:spPr/>
    </dgm:pt>
    <dgm:pt modelId="{82C15CB6-CFCD-42F4-9B07-0A09835F7FDD}" type="pres">
      <dgm:prSet presAssocID="{AD5E95E8-DE45-4B01-8CBD-4440B0AE2FCA}" presName="sibTrans" presStyleLbl="sibTrans2D1" presStyleIdx="3" presStyleCnt="4"/>
      <dgm:spPr/>
    </dgm:pt>
    <dgm:pt modelId="{6E060420-70DC-4D6A-B0DB-FDE32C5DF577}" type="pres">
      <dgm:prSet presAssocID="{AD5E95E8-DE45-4B01-8CBD-4440B0AE2FCA}" presName="connectorText" presStyleLbl="sibTrans2D1" presStyleIdx="3" presStyleCnt="4"/>
      <dgm:spPr/>
    </dgm:pt>
    <dgm:pt modelId="{5C4F68B2-9C97-41F6-9AEB-34BC61732050}" type="pres">
      <dgm:prSet presAssocID="{04893A00-5115-4277-AB2A-32FB86959D7C}" presName="node" presStyleLbl="node1" presStyleIdx="4" presStyleCnt="5" custScaleX="122946" custLinFactNeighborX="75238" custLinFactNeighborY="-1634">
        <dgm:presLayoutVars>
          <dgm:bulletEnabled val="1"/>
        </dgm:presLayoutVars>
      </dgm:prSet>
      <dgm:spPr/>
    </dgm:pt>
  </dgm:ptLst>
  <dgm:cxnLst>
    <dgm:cxn modelId="{75873B1C-F509-4F51-AB5D-AC1DE30FEACC}" srcId="{D2D6DB0F-DB1D-463C-99D6-23F30EBB270C}" destId="{BE7D3D7A-7AA5-4250-8488-174ED872B32C}" srcOrd="0" destOrd="0" parTransId="{44CBB9EF-1867-440F-9612-FD8078B7A141}" sibTransId="{5AED4F03-B63C-40A7-A7F0-738C6727A974}"/>
    <dgm:cxn modelId="{8E3D491F-96F5-4CCF-8416-19C3BF624144}" type="presOf" srcId="{A9BFAB83-9AB0-4819-AC2B-36FBCC537472}" destId="{2C1D989F-8A69-43D7-90AB-2836CC7B4A53}" srcOrd="0" destOrd="0" presId="urn:microsoft.com/office/officeart/2005/8/layout/process1"/>
    <dgm:cxn modelId="{842C9F31-C3A1-47DA-A093-D6A5F9DC35A6}" type="presOf" srcId="{69B70F79-AB5F-46BA-B528-7F4F0CBE9075}" destId="{20DB6292-922B-4BB4-9B53-8C63BE47AD3D}" srcOrd="1" destOrd="0" presId="urn:microsoft.com/office/officeart/2005/8/layout/process1"/>
    <dgm:cxn modelId="{A05D0238-9E2A-40E2-9993-D8EADEA1734A}" type="presOf" srcId="{3B323B0B-3AC1-4518-9F2E-7B34F12F637A}" destId="{62CD5053-8D09-4863-A7E4-9F745C5955D1}" srcOrd="0" destOrd="0" presId="urn:microsoft.com/office/officeart/2005/8/layout/process1"/>
    <dgm:cxn modelId="{2BF66E49-A1BB-4638-B031-82BBB1DE15A3}" type="presOf" srcId="{5AED4F03-B63C-40A7-A7F0-738C6727A974}" destId="{25770280-9E5F-4665-9A7D-09CF49EEF797}" srcOrd="0" destOrd="0" presId="urn:microsoft.com/office/officeart/2005/8/layout/process1"/>
    <dgm:cxn modelId="{0C2D685A-5A87-4CB8-95CB-0B6B4EAA4506}" srcId="{D2D6DB0F-DB1D-463C-99D6-23F30EBB270C}" destId="{A9BFAB83-9AB0-4819-AC2B-36FBCC537472}" srcOrd="3" destOrd="0" parTransId="{4C07EE3F-F3B0-4DFC-AD3B-6805E923B57A}" sibTransId="{AD5E95E8-DE45-4B01-8CBD-4440B0AE2FCA}"/>
    <dgm:cxn modelId="{F0BE656A-1C58-4CBF-80CD-53733BE45E22}" type="presOf" srcId="{3B323B0B-3AC1-4518-9F2E-7B34F12F637A}" destId="{8A2EE4AB-C97C-4F14-A932-9A87A0A7FED7}" srcOrd="1" destOrd="0" presId="urn:microsoft.com/office/officeart/2005/8/layout/process1"/>
    <dgm:cxn modelId="{0806DC6D-52A4-4FBF-973A-C592867CCA28}" type="presOf" srcId="{69B70F79-AB5F-46BA-B528-7F4F0CBE9075}" destId="{65A4CF91-A295-4A6D-838F-31691CB98F10}" srcOrd="0" destOrd="0" presId="urn:microsoft.com/office/officeart/2005/8/layout/process1"/>
    <dgm:cxn modelId="{ADC23370-82E3-493F-946F-198F1D636D55}" type="presOf" srcId="{AD5E95E8-DE45-4B01-8CBD-4440B0AE2FCA}" destId="{6E060420-70DC-4D6A-B0DB-FDE32C5DF577}" srcOrd="1" destOrd="0" presId="urn:microsoft.com/office/officeart/2005/8/layout/process1"/>
    <dgm:cxn modelId="{40C47F8A-60B6-499A-9F4F-B8F0EE2A15A4}" srcId="{D2D6DB0F-DB1D-463C-99D6-23F30EBB270C}" destId="{88C52A51-33F9-40E7-B1E0-1643BBD1F337}" srcOrd="2" destOrd="0" parTransId="{603A259F-045C-474D-A292-474D5617D922}" sibTransId="{3B323B0B-3AC1-4518-9F2E-7B34F12F637A}"/>
    <dgm:cxn modelId="{E1E7B194-A44A-4BBD-915E-167F33BE91D2}" type="presOf" srcId="{AD5E95E8-DE45-4B01-8CBD-4440B0AE2FCA}" destId="{82C15CB6-CFCD-42F4-9B07-0A09835F7FDD}" srcOrd="0" destOrd="0" presId="urn:microsoft.com/office/officeart/2005/8/layout/process1"/>
    <dgm:cxn modelId="{BF3FA3A4-8826-4EAF-A32E-31FFE324E215}" type="presOf" srcId="{5AED4F03-B63C-40A7-A7F0-738C6727A974}" destId="{5E65B988-0209-4B36-88A9-53943B769070}" srcOrd="1" destOrd="0" presId="urn:microsoft.com/office/officeart/2005/8/layout/process1"/>
    <dgm:cxn modelId="{97652BB1-27F9-4AD8-AFD9-1356B8D5B8C4}" type="presOf" srcId="{BE7D3D7A-7AA5-4250-8488-174ED872B32C}" destId="{4205807A-E22B-4E99-BFC9-C995A67B177D}" srcOrd="0" destOrd="0" presId="urn:microsoft.com/office/officeart/2005/8/layout/process1"/>
    <dgm:cxn modelId="{1A2FE1B9-A831-4F3E-A79E-88C36C583E43}" type="presOf" srcId="{88C52A51-33F9-40E7-B1E0-1643BBD1F337}" destId="{605D5D61-F84D-43C3-B3ED-96FADBE80C26}" srcOrd="0" destOrd="0" presId="urn:microsoft.com/office/officeart/2005/8/layout/process1"/>
    <dgm:cxn modelId="{618D79BF-370C-4B2F-9EFC-7753D032B93E}" srcId="{D2D6DB0F-DB1D-463C-99D6-23F30EBB270C}" destId="{19744607-7609-4ACE-AE7F-D62F5745CFBE}" srcOrd="1" destOrd="0" parTransId="{B23E4194-B2FF-48DB-AFE2-95EFFD50FA5A}" sibTransId="{69B70F79-AB5F-46BA-B528-7F4F0CBE9075}"/>
    <dgm:cxn modelId="{51BF1CCA-D157-49D8-9ADC-9347C7BF94BA}" type="presOf" srcId="{04893A00-5115-4277-AB2A-32FB86959D7C}" destId="{5C4F68B2-9C97-41F6-9AEB-34BC61732050}" srcOrd="0" destOrd="0" presId="urn:microsoft.com/office/officeart/2005/8/layout/process1"/>
    <dgm:cxn modelId="{9EF44DCD-F6F8-487A-92A6-3C257AA7E90D}" type="presOf" srcId="{D2D6DB0F-DB1D-463C-99D6-23F30EBB270C}" destId="{4E183D63-8EFD-4D6D-8E53-A70C13667248}" srcOrd="0" destOrd="0" presId="urn:microsoft.com/office/officeart/2005/8/layout/process1"/>
    <dgm:cxn modelId="{5788EDD2-1286-468B-BE69-B574CA121174}" srcId="{D2D6DB0F-DB1D-463C-99D6-23F30EBB270C}" destId="{04893A00-5115-4277-AB2A-32FB86959D7C}" srcOrd="4" destOrd="0" parTransId="{30E64D32-B15C-4B00-9139-42F7EC668C6D}" sibTransId="{5BCE2729-BBD0-44CA-B86B-301E65502104}"/>
    <dgm:cxn modelId="{2B5F2AF5-C59D-414E-8349-03F161013C21}" type="presOf" srcId="{19744607-7609-4ACE-AE7F-D62F5745CFBE}" destId="{D7326CBB-CC3A-4347-B469-815E9BA6AF66}" srcOrd="0" destOrd="0" presId="urn:microsoft.com/office/officeart/2005/8/layout/process1"/>
    <dgm:cxn modelId="{B79CDDA7-A6BF-48A9-B18D-5340BC95FDF0}" type="presParOf" srcId="{4E183D63-8EFD-4D6D-8E53-A70C13667248}" destId="{4205807A-E22B-4E99-BFC9-C995A67B177D}" srcOrd="0" destOrd="0" presId="urn:microsoft.com/office/officeart/2005/8/layout/process1"/>
    <dgm:cxn modelId="{BB70A107-6E70-4A9C-92D9-31A35C86944D}" type="presParOf" srcId="{4E183D63-8EFD-4D6D-8E53-A70C13667248}" destId="{25770280-9E5F-4665-9A7D-09CF49EEF797}" srcOrd="1" destOrd="0" presId="urn:microsoft.com/office/officeart/2005/8/layout/process1"/>
    <dgm:cxn modelId="{CAC28087-26AC-4905-A201-6A67049114DF}" type="presParOf" srcId="{25770280-9E5F-4665-9A7D-09CF49EEF797}" destId="{5E65B988-0209-4B36-88A9-53943B769070}" srcOrd="0" destOrd="0" presId="urn:microsoft.com/office/officeart/2005/8/layout/process1"/>
    <dgm:cxn modelId="{0E2BDAFC-209A-4A8B-8111-D95C752EDF5C}" type="presParOf" srcId="{4E183D63-8EFD-4D6D-8E53-A70C13667248}" destId="{D7326CBB-CC3A-4347-B469-815E9BA6AF66}" srcOrd="2" destOrd="0" presId="urn:microsoft.com/office/officeart/2005/8/layout/process1"/>
    <dgm:cxn modelId="{75123EE1-7EEB-4371-AE46-8DEE07F8C69C}" type="presParOf" srcId="{4E183D63-8EFD-4D6D-8E53-A70C13667248}" destId="{65A4CF91-A295-4A6D-838F-31691CB98F10}" srcOrd="3" destOrd="0" presId="urn:microsoft.com/office/officeart/2005/8/layout/process1"/>
    <dgm:cxn modelId="{E1F8E11A-6986-4E40-AC91-B20D9C25D2A4}" type="presParOf" srcId="{65A4CF91-A295-4A6D-838F-31691CB98F10}" destId="{20DB6292-922B-4BB4-9B53-8C63BE47AD3D}" srcOrd="0" destOrd="0" presId="urn:microsoft.com/office/officeart/2005/8/layout/process1"/>
    <dgm:cxn modelId="{9BD419C0-6071-4E30-B352-01FA4A2B5689}" type="presParOf" srcId="{4E183D63-8EFD-4D6D-8E53-A70C13667248}" destId="{605D5D61-F84D-43C3-B3ED-96FADBE80C26}" srcOrd="4" destOrd="0" presId="urn:microsoft.com/office/officeart/2005/8/layout/process1"/>
    <dgm:cxn modelId="{A2B18B95-B8E9-489C-BC96-21F285CF2175}" type="presParOf" srcId="{4E183D63-8EFD-4D6D-8E53-A70C13667248}" destId="{62CD5053-8D09-4863-A7E4-9F745C5955D1}" srcOrd="5" destOrd="0" presId="urn:microsoft.com/office/officeart/2005/8/layout/process1"/>
    <dgm:cxn modelId="{5345BCFA-E461-4134-AA81-87F3D0DEF57C}" type="presParOf" srcId="{62CD5053-8D09-4863-A7E4-9F745C5955D1}" destId="{8A2EE4AB-C97C-4F14-A932-9A87A0A7FED7}" srcOrd="0" destOrd="0" presId="urn:microsoft.com/office/officeart/2005/8/layout/process1"/>
    <dgm:cxn modelId="{B638206D-91AE-41F3-B228-CF01142A619A}" type="presParOf" srcId="{4E183D63-8EFD-4D6D-8E53-A70C13667248}" destId="{2C1D989F-8A69-43D7-90AB-2836CC7B4A53}" srcOrd="6" destOrd="0" presId="urn:microsoft.com/office/officeart/2005/8/layout/process1"/>
    <dgm:cxn modelId="{AC610371-0D08-4824-A12F-9A5A55EA1241}" type="presParOf" srcId="{4E183D63-8EFD-4D6D-8E53-A70C13667248}" destId="{82C15CB6-CFCD-42F4-9B07-0A09835F7FDD}" srcOrd="7" destOrd="0" presId="urn:microsoft.com/office/officeart/2005/8/layout/process1"/>
    <dgm:cxn modelId="{B28046B3-D392-4598-85B2-0ED1051F28F6}" type="presParOf" srcId="{82C15CB6-CFCD-42F4-9B07-0A09835F7FDD}" destId="{6E060420-70DC-4D6A-B0DB-FDE32C5DF577}" srcOrd="0" destOrd="0" presId="urn:microsoft.com/office/officeart/2005/8/layout/process1"/>
    <dgm:cxn modelId="{3DC6C3D9-E398-422B-B8B5-AF604372BEA3}" type="presParOf" srcId="{4E183D63-8EFD-4D6D-8E53-A70C13667248}" destId="{5C4F68B2-9C97-41F6-9AEB-34BC6173205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07A-E22B-4E99-BFC9-C995A67B177D}">
      <dsp:nvSpPr>
        <dsp:cNvPr id="0" name=""/>
        <dsp:cNvSpPr/>
      </dsp:nvSpPr>
      <dsp:spPr>
        <a:xfrm>
          <a:off x="5734" y="0"/>
          <a:ext cx="1401783" cy="2664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First ask the questions of Remote communities and EM</a:t>
          </a:r>
        </a:p>
      </dsp:txBody>
      <dsp:txXfrm>
        <a:off x="46791" y="41057"/>
        <a:ext cx="1319669" cy="2582181"/>
      </dsp:txXfrm>
    </dsp:sp>
    <dsp:sp modelId="{25770280-9E5F-4665-9A7D-09CF49EEF797}">
      <dsp:nvSpPr>
        <dsp:cNvPr id="0" name=""/>
        <dsp:cNvSpPr/>
      </dsp:nvSpPr>
      <dsp:spPr>
        <a:xfrm>
          <a:off x="1515473" y="1198282"/>
          <a:ext cx="228866" cy="2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1515473" y="1251828"/>
        <a:ext cx="160206" cy="160638"/>
      </dsp:txXfrm>
    </dsp:sp>
    <dsp:sp modelId="{D7326CBB-CC3A-4347-B469-815E9BA6AF66}">
      <dsp:nvSpPr>
        <dsp:cNvPr id="0" name=""/>
        <dsp:cNvSpPr/>
      </dsp:nvSpPr>
      <dsp:spPr>
        <a:xfrm>
          <a:off x="1839340" y="0"/>
          <a:ext cx="1511541" cy="2664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Meetings of Gov agencies and Rep from rural and remote communities</a:t>
          </a:r>
        </a:p>
      </dsp:txBody>
      <dsp:txXfrm>
        <a:off x="1883612" y="44272"/>
        <a:ext cx="1422997" cy="2575751"/>
      </dsp:txXfrm>
    </dsp:sp>
    <dsp:sp modelId="{65A4CF91-A295-4A6D-838F-31691CB98F10}">
      <dsp:nvSpPr>
        <dsp:cNvPr id="0" name=""/>
        <dsp:cNvSpPr/>
      </dsp:nvSpPr>
      <dsp:spPr>
        <a:xfrm>
          <a:off x="3458837" y="1198282"/>
          <a:ext cx="228866" cy="2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3458837" y="1251828"/>
        <a:ext cx="160206" cy="160638"/>
      </dsp:txXfrm>
    </dsp:sp>
    <dsp:sp modelId="{605D5D61-F84D-43C3-B3ED-96FADBE80C26}">
      <dsp:nvSpPr>
        <dsp:cNvPr id="0" name=""/>
        <dsp:cNvSpPr/>
      </dsp:nvSpPr>
      <dsp:spPr>
        <a:xfrm>
          <a:off x="3782704" y="0"/>
          <a:ext cx="1312827" cy="2664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2</a:t>
          </a:r>
          <a:r>
            <a:rPr lang="en-AU" sz="2000" b="1" kern="1200" baseline="30000" dirty="0"/>
            <a:t>nd</a:t>
          </a:r>
          <a:r>
            <a:rPr lang="en-AU" sz="2000" b="1" kern="1200" dirty="0"/>
            <a:t> Meeting held in Qld </a:t>
          </a:r>
          <a:endParaRPr lang="en-AU" sz="2000" kern="1200" dirty="0"/>
        </a:p>
      </dsp:txBody>
      <dsp:txXfrm>
        <a:off x="3821155" y="38451"/>
        <a:ext cx="1235925" cy="2587393"/>
      </dsp:txXfrm>
    </dsp:sp>
    <dsp:sp modelId="{62CD5053-8D09-4863-A7E4-9F745C5955D1}">
      <dsp:nvSpPr>
        <dsp:cNvPr id="0" name=""/>
        <dsp:cNvSpPr/>
      </dsp:nvSpPr>
      <dsp:spPr>
        <a:xfrm>
          <a:off x="5203488" y="1198282"/>
          <a:ext cx="228866" cy="2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5203488" y="1251828"/>
        <a:ext cx="160206" cy="160638"/>
      </dsp:txXfrm>
    </dsp:sp>
    <dsp:sp modelId="{2C1D989F-8A69-43D7-90AB-2836CC7B4A53}">
      <dsp:nvSpPr>
        <dsp:cNvPr id="0" name=""/>
        <dsp:cNvSpPr/>
      </dsp:nvSpPr>
      <dsp:spPr>
        <a:xfrm>
          <a:off x="5527355" y="0"/>
          <a:ext cx="1420783" cy="2664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Next steps and develop framework for research and engagement</a:t>
          </a:r>
          <a:endParaRPr lang="en-AU" sz="2000" kern="1200" dirty="0"/>
        </a:p>
      </dsp:txBody>
      <dsp:txXfrm>
        <a:off x="5568968" y="41613"/>
        <a:ext cx="1337557" cy="2581069"/>
      </dsp:txXfrm>
    </dsp:sp>
    <dsp:sp modelId="{82C15CB6-CFCD-42F4-9B07-0A09835F7FDD}">
      <dsp:nvSpPr>
        <dsp:cNvPr id="0" name=""/>
        <dsp:cNvSpPr/>
      </dsp:nvSpPr>
      <dsp:spPr>
        <a:xfrm>
          <a:off x="7057527" y="1198282"/>
          <a:ext cx="231905" cy="267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7057527" y="1251828"/>
        <a:ext cx="162334" cy="160638"/>
      </dsp:txXfrm>
    </dsp:sp>
    <dsp:sp modelId="{5C4F68B2-9C97-41F6-9AEB-34BC61732050}">
      <dsp:nvSpPr>
        <dsp:cNvPr id="0" name=""/>
        <dsp:cNvSpPr/>
      </dsp:nvSpPr>
      <dsp:spPr>
        <a:xfrm>
          <a:off x="7385695" y="0"/>
          <a:ext cx="1327272" cy="2664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Onward - indigenous lead research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/>
        </a:p>
      </dsp:txBody>
      <dsp:txXfrm>
        <a:off x="7424569" y="38874"/>
        <a:ext cx="1249524" cy="2586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423DF-4AAD-4B04-B429-2B0B62743213}" type="datetimeFigureOut">
              <a:rPr lang="en-AU" smtClean="0"/>
              <a:pPr/>
              <a:t>7/3/2023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BF42F-F80B-4AB4-AECB-A70E016E0AD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1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9 Groups took part in the Trial</a:t>
            </a:r>
          </a:p>
          <a:p>
            <a:r>
              <a:rPr lang="en-AU" dirty="0"/>
              <a:t>Trial the LPA out on country, doing real work activities</a:t>
            </a:r>
          </a:p>
          <a:p>
            <a:r>
              <a:rPr lang="en-AU" dirty="0"/>
              <a:t>Customised applications</a:t>
            </a:r>
          </a:p>
          <a:p>
            <a:pPr marL="742950" lvl="2" indent="-342900">
              <a:buFont typeface="Tahoma" pitchFamily="34" charset="0"/>
              <a:buChar char="−"/>
            </a:pPr>
            <a:r>
              <a:rPr lang="en-AU" sz="2000" dirty="0"/>
              <a:t>High Priority Weeds, Ranger Names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F42F-F80B-4AB4-AECB-A70E016E0AD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ECDF"/>
          </a:solidFill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57600"/>
          </a:xfrm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57800"/>
            <a:ext cx="2209800" cy="1600200"/>
          </a:xfrm>
          <a:prstGeom prst="rect">
            <a:avLst/>
          </a:prstGeom>
          <a:solidFill>
            <a:srgbClr val="FF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57800"/>
            <a:ext cx="2667000" cy="1600200"/>
          </a:xfrm>
          <a:prstGeom prst="rect">
            <a:avLst/>
          </a:prstGeom>
          <a:solidFill>
            <a:srgbClr val="FF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>
                <a:ln>
                  <a:noFill/>
                </a:ln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1"/>
            <a:r>
              <a:rPr lang="en-AU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4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rgbClr val="FBF7F7"/>
          </a:solidFill>
        </p:spPr>
        <p:txBody>
          <a:bodyPr anchor="t"/>
          <a:lstStyle>
            <a:lvl1pPr algn="l">
              <a:defRPr sz="2000" b="0">
                <a:ln>
                  <a:noFill/>
                </a:ln>
                <a:solidFill>
                  <a:srgbClr val="5691C7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AILSMA_logo_RGB.jpg"/>
          <p:cNvPicPr>
            <a:picLocks noChangeAspect="1"/>
          </p:cNvPicPr>
          <p:nvPr userDrawn="1"/>
        </p:nvPicPr>
        <p:blipFill>
          <a:blip r:embed="rId9"/>
          <a:srcRect l="9608" t="9795" r="5685" b="12431"/>
          <a:stretch>
            <a:fillRect/>
          </a:stretch>
        </p:blipFill>
        <p:spPr bwMode="auto">
          <a:xfrm>
            <a:off x="152400" y="5248275"/>
            <a:ext cx="1752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2ECD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1029" name="Picture 8" descr="powerpointslideFooterSlogan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797300" y="6248400"/>
            <a:ext cx="4889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ln>
            <a:solidFill>
              <a:srgbClr val="912B0A"/>
            </a:solidFill>
          </a:ln>
          <a:solidFill>
            <a:srgbClr val="912B0A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>
          <a:solidFill>
            <a:srgbClr val="912B0A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04664"/>
            <a:ext cx="6477000" cy="108012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North Australian Indigenous Land and Sea Management Alliance Ltd (NAILSMA)</a:t>
            </a:r>
            <a:br>
              <a:rPr lang="en-US" sz="2700" baseline="30000" dirty="0"/>
            </a:br>
            <a:r>
              <a:rPr lang="en-US" sz="3200" dirty="0"/>
              <a:t> </a:t>
            </a:r>
          </a:p>
        </p:txBody>
      </p:sp>
      <p:pic>
        <p:nvPicPr>
          <p:cNvPr id="3" name="Picture 2" descr="Aust-map-goo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3444240"/>
          </a:xfrm>
          <a:prstGeom prst="rect">
            <a:avLst/>
          </a:prstGeom>
        </p:spPr>
      </p:pic>
      <p:pic>
        <p:nvPicPr>
          <p:cNvPr id="4" name="Picture 3" descr="NAILSMA_logo900px_R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7" y="0"/>
            <a:ext cx="2309347" cy="262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9232" y="1405225"/>
            <a:ext cx="635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NAILSMA is an Indigenous-led not-for-profit company with a decade of experience delivering large-scale initiatives across north Australia. 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4D27-33DA-017F-0186-3B2ABB3E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and Journey in search of research priorities and outcomes!</a:t>
            </a:r>
          </a:p>
        </p:txBody>
      </p:sp>
      <p:pic>
        <p:nvPicPr>
          <p:cNvPr id="6" name="Content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B6041FB-935D-5C67-75EF-73C65B2F4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1600200"/>
            <a:ext cx="2727550" cy="3657600"/>
          </a:xfrm>
        </p:spPr>
      </p:pic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230F99A-4633-AB07-98EF-1830BB9E3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6397" y="2492896"/>
            <a:ext cx="4038600" cy="1872208"/>
          </a:xfrm>
        </p:spPr>
      </p:pic>
    </p:spTree>
    <p:extLst>
      <p:ext uri="{BB962C8B-B14F-4D97-AF65-F5344CB8AC3E}">
        <p14:creationId xmlns:p14="http://schemas.microsoft.com/office/powerpoint/2010/main" val="171349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Partnerships and outcomes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4298089"/>
              </p:ext>
            </p:extLst>
          </p:nvPr>
        </p:nvGraphicFramePr>
        <p:xfrm>
          <a:off x="251520" y="1628800"/>
          <a:ext cx="87129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4293096"/>
            <a:ext cx="9144000" cy="792088"/>
          </a:xfrm>
          <a:prstGeom prst="rightArrow">
            <a:avLst>
              <a:gd name="adj1" fmla="val 60963"/>
              <a:gd name="adj2" fmla="val 104354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80975" algn="l"/>
                <a:tab pos="1970088" algn="l"/>
                <a:tab pos="3941763" algn="l"/>
                <a:tab pos="5738813" algn="l"/>
                <a:tab pos="7708900" algn="l"/>
              </a:tabLst>
            </a:pPr>
            <a:r>
              <a:rPr lang="en-AU" sz="2000" b="1" dirty="0"/>
              <a:t>     2019	      2020	  2021	    2022	  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92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600" dirty="0"/>
              <a:t>Partnerships approach NAILSMA and Bushfire &amp; Natural Hazard Research 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24" y="1869157"/>
            <a:ext cx="7342584" cy="393610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AU" sz="1600" dirty="0">
                <a:effectLst/>
                <a:latin typeface="CenturyGothic"/>
              </a:rPr>
              <a:t>Research Priorities mirror the above gaps and challenges, leading to achieving practical steps in long-term relationship pathways: </a:t>
            </a:r>
            <a:endParaRPr lang="en-AU" sz="1600" dirty="0">
              <a:effectLst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AU" sz="1600" dirty="0">
                <a:effectLst/>
                <a:latin typeface="CenturyGothic"/>
              </a:rPr>
              <a:t>Detailed modelling of different approaches to sustainable involvement of Indigenous leaders and land management groups in EM partnership roles </a:t>
            </a:r>
            <a:endParaRPr lang="en-AU" sz="1600" dirty="0">
              <a:effectLst/>
              <a:latin typeface="SymbolMT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AU" sz="1600" dirty="0">
                <a:effectLst/>
                <a:latin typeface="CenturyGothic"/>
              </a:rPr>
              <a:t>Cost benefit analysis of the different partner models to inform policy, operational change and short- and long-term Government EM budget planning. </a:t>
            </a:r>
            <a:endParaRPr lang="en-AU" sz="1600" dirty="0">
              <a:effectLst/>
              <a:latin typeface="SymbolMT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AU" sz="1600" dirty="0">
                <a:effectLst/>
                <a:latin typeface="CenturyGothic"/>
              </a:rPr>
              <a:t>Reviewing laws and regulations to align with agreed partner roles, responsibilities and performance – e.g., State fire bans, fire lighting fines. </a:t>
            </a:r>
            <a:endParaRPr lang="en-AU" sz="1600" dirty="0">
              <a:effectLst/>
              <a:latin typeface="SymbolMT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AU" sz="1600" dirty="0">
                <a:effectLst/>
                <a:latin typeface="CenturyGothic"/>
              </a:rPr>
              <a:t>Understanding the parameters of formal roles and responsibilities, decision making capabilities, cultural prohibitions/sensitivities, access rights etc. on different land tenure types (e.g., Aboriginal Freehold, Native Title, National Parks, Pastoral leases, town areas)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AU" sz="1600" dirty="0">
                <a:latin typeface="CenturyGothic"/>
              </a:rPr>
              <a:t>Traditional Ecological Knowledge within emergency mitigation and response!</a:t>
            </a:r>
            <a:endParaRPr lang="en-AU" sz="1600" dirty="0">
              <a:effectLst/>
              <a:latin typeface="Symbol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400" dirty="0"/>
              <a:t>Looking after our country… and emergency response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03648"/>
            <a:ext cx="3970784" cy="4305672"/>
          </a:xfrm>
        </p:spPr>
        <p:txBody>
          <a:bodyPr/>
          <a:lstStyle/>
          <a:p>
            <a:br>
              <a:rPr lang="en-AU" sz="1800" dirty="0">
                <a:effectLst/>
                <a:latin typeface="Cambria" panose="02040503050406030204" pitchFamily="18" charset="0"/>
              </a:rPr>
            </a:br>
            <a:r>
              <a:rPr lang="en-AU" sz="1800" dirty="0">
                <a:effectLst/>
                <a:latin typeface="SymbolMT"/>
              </a:rPr>
              <a:t>• </a:t>
            </a:r>
            <a:r>
              <a:rPr lang="en-AU" sz="1800" dirty="0">
                <a:latin typeface="Cambria" panose="02040503050406030204" pitchFamily="18" charset="0"/>
              </a:rPr>
              <a:t>E</a:t>
            </a:r>
            <a:r>
              <a:rPr lang="en-AU" sz="1800" dirty="0">
                <a:effectLst/>
                <a:latin typeface="Cambria" panose="02040503050406030204" pitchFamily="18" charset="0"/>
              </a:rPr>
              <a:t>xplore the building blocks for future development </a:t>
            </a:r>
            <a:r>
              <a:rPr lang="en-AU" sz="1600" dirty="0"/>
              <a:t> </a:t>
            </a:r>
            <a:r>
              <a:rPr lang="en-AU" sz="1800" dirty="0">
                <a:effectLst/>
                <a:latin typeface="Cambria" panose="02040503050406030204" pitchFamily="18" charset="0"/>
              </a:rPr>
              <a:t>of research and EM partnerships between Indigenous groups and Emergency Management Agencies in remote communities of the North</a:t>
            </a:r>
            <a:endParaRPr lang="en-AU" sz="1600" dirty="0">
              <a:effectLst/>
            </a:endParaRPr>
          </a:p>
          <a:p>
            <a:r>
              <a:rPr lang="en-AU" sz="1800" dirty="0">
                <a:effectLst/>
                <a:latin typeface="SymbolMT"/>
              </a:rPr>
              <a:t>• </a:t>
            </a:r>
            <a:r>
              <a:rPr lang="en-AU" sz="1800" dirty="0">
                <a:effectLst/>
                <a:latin typeface="Cambria" panose="02040503050406030204" pitchFamily="18" charset="0"/>
              </a:rPr>
              <a:t>For countrymen from the NT and </a:t>
            </a:r>
            <a:r>
              <a:rPr lang="en-AU" sz="1800" dirty="0" err="1">
                <a:effectLst/>
                <a:latin typeface="Cambria" panose="02040503050406030204" pitchFamily="18" charset="0"/>
              </a:rPr>
              <a:t>NQld</a:t>
            </a:r>
            <a:r>
              <a:rPr lang="en-AU" sz="1800" dirty="0">
                <a:effectLst/>
                <a:latin typeface="Cambria" panose="02040503050406030204" pitchFamily="18" charset="0"/>
              </a:rPr>
              <a:t>. to get together, share experiences, discuss priorities around EM and consider a strategic position on EM challenges and opportunities. </a:t>
            </a:r>
            <a:endParaRPr lang="en-AU" sz="1600" dirty="0">
              <a:effectLst/>
            </a:endParaRPr>
          </a:p>
          <a:p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783357"/>
            <a:ext cx="4419600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AU" sz="1800" dirty="0">
                <a:effectLst/>
                <a:latin typeface="CenturyGothic"/>
              </a:rPr>
              <a:t>to explore key issues and knowledge/capability gaps to develop a Future Research Strategy </a:t>
            </a:r>
          </a:p>
          <a:p>
            <a:pPr>
              <a:buFont typeface="+mj-lt"/>
              <a:buAutoNum type="arabicPeriod"/>
            </a:pPr>
            <a:r>
              <a:rPr lang="en-AU" sz="1800" dirty="0">
                <a:effectLst/>
                <a:latin typeface="CenturyGothic"/>
              </a:rPr>
              <a:t>to develop a Strategic Partnership Framework </a:t>
            </a:r>
          </a:p>
          <a:p>
            <a:pPr>
              <a:buFont typeface="+mj-lt"/>
              <a:buAutoNum type="arabicPeriod"/>
            </a:pPr>
            <a:r>
              <a:rPr lang="en-AU" sz="1800" dirty="0">
                <a:effectLst/>
                <a:latin typeface="CenturyGothic"/>
              </a:rPr>
              <a:t>to undertake a future Research Priorities Assessment </a:t>
            </a:r>
          </a:p>
          <a:p>
            <a:pPr>
              <a:buFont typeface="+mj-lt"/>
              <a:buAutoNum type="arabicPeriod"/>
            </a:pPr>
            <a:r>
              <a:rPr lang="en-AU" sz="1800" dirty="0">
                <a:latin typeface="CenturyGothic"/>
              </a:rPr>
              <a:t>What will work and culturally appropriate</a:t>
            </a:r>
          </a:p>
          <a:p>
            <a:pPr>
              <a:buFont typeface="+mj-lt"/>
              <a:buAutoNum type="arabicPeriod"/>
            </a:pPr>
            <a:r>
              <a:rPr lang="en-AU" sz="1800" dirty="0">
                <a:latin typeface="CenturyGothic"/>
              </a:rPr>
              <a:t>Indigenous lead research! </a:t>
            </a:r>
          </a:p>
          <a:p>
            <a:pPr>
              <a:buFont typeface="+mj-lt"/>
              <a:buAutoNum type="arabicPeriod"/>
            </a:pPr>
            <a:r>
              <a:rPr lang="en-AU" sz="1800" dirty="0">
                <a:effectLst/>
                <a:latin typeface="CenturyGothic"/>
              </a:rPr>
              <a:t>Cultural Fire credit encouraging burning of country and paid for externally as an offset!</a:t>
            </a:r>
          </a:p>
          <a:p>
            <a:pPr marL="363538" indent="-182563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endParaRPr lang="en-AU" sz="2400" dirty="0">
              <a:solidFill>
                <a:srgbClr val="0089D5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B484D96A3A346B262AE6DAFBDEEB9" ma:contentTypeVersion="16" ma:contentTypeDescription="Create a new document." ma:contentTypeScope="" ma:versionID="5080efd2d881f9b7e3bab3b380605a82">
  <xsd:schema xmlns:xsd="http://www.w3.org/2001/XMLSchema" xmlns:xs="http://www.w3.org/2001/XMLSchema" xmlns:p="http://schemas.microsoft.com/office/2006/metadata/properties" xmlns:ns2="0720369f-3d04-47fa-8030-81a5d566cba2" xmlns:ns3="24293294-9d9a-4517-91d2-b0d8ed0096b8" targetNamespace="http://schemas.microsoft.com/office/2006/metadata/properties" ma:root="true" ma:fieldsID="42e9276fa6b2e0bae56e3a40ed488c6e" ns2:_="" ns3:_="">
    <xsd:import namespace="0720369f-3d04-47fa-8030-81a5d566cba2"/>
    <xsd:import namespace="24293294-9d9a-4517-91d2-b0d8ed009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0369f-3d04-47fa-8030-81a5d566c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688ff-2d56-4402-9de8-2ba684990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3294-9d9a-4517-91d2-b0d8ed00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0f727-e03f-4814-87f2-c0c34473a4bd}" ma:internalName="TaxCatchAll" ma:showField="CatchAllData" ma:web="24293294-9d9a-4517-91d2-b0d8ed009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93294-9d9a-4517-91d2-b0d8ed0096b8" xsi:nil="true"/>
    <lcf76f155ced4ddcb4097134ff3c332f xmlns="0720369f-3d04-47fa-8030-81a5d566cb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8FFAEE-7A81-4118-971D-31AFE15D8A4F}"/>
</file>

<file path=customXml/itemProps2.xml><?xml version="1.0" encoding="utf-8"?>
<ds:datastoreItem xmlns:ds="http://schemas.openxmlformats.org/officeDocument/2006/customXml" ds:itemID="{5782F418-9ED7-442C-B5BD-D6CBCE0595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EB3EE-D646-42A7-AEAB-B980FFCE27BE}">
  <ds:schemaRefs>
    <ds:schemaRef ds:uri="http://schemas.microsoft.com/office/2006/metadata/properties"/>
    <ds:schemaRef ds:uri="http://schemas.microsoft.com/office/infopath/2007/PartnerControls"/>
    <ds:schemaRef ds:uri="b230cf8b-203c-4e6c-a4a4-71c3a4ae1484"/>
    <ds:schemaRef ds:uri="d8776424-94ca-44d7-90d7-5a736309b4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399</Words>
  <Application>Microsoft Macintosh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CenturyGothic</vt:lpstr>
      <vt:lpstr>SymbolMT</vt:lpstr>
      <vt:lpstr>Tahoma</vt:lpstr>
      <vt:lpstr>Office Theme</vt:lpstr>
      <vt:lpstr>North Australian Indigenous Land and Sea Management Alliance Ltd (NAILSMA)  </vt:lpstr>
      <vt:lpstr>Response and Journey in search of research priorities and outcomes!</vt:lpstr>
      <vt:lpstr>Partnerships and outcomes</vt:lpstr>
      <vt:lpstr>Partnerships approach NAILSMA and Bushfire &amp; Natural Hazard Research Australia</vt:lpstr>
      <vt:lpstr>Looking after our country… and emergency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Leonie Molloy</dc:creator>
  <cp:lastModifiedBy>Barry Hunter</cp:lastModifiedBy>
  <cp:revision>111</cp:revision>
  <dcterms:created xsi:type="dcterms:W3CDTF">2013-05-22T23:51:21Z</dcterms:created>
  <dcterms:modified xsi:type="dcterms:W3CDTF">2023-03-07T01:26:40Z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0x010100371B484D96A3A346B262AE6DAFBDEEB9</vt:lpwstr>
  </property>
</Properties>
</file>