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handoutMasterIdLst>
    <p:handoutMasterId r:id="rId19"/>
  </p:handoutMasterIdLst>
  <p:sldIdLst>
    <p:sldId id="256" r:id="rId5"/>
    <p:sldId id="1068" r:id="rId6"/>
    <p:sldId id="1016" r:id="rId7"/>
    <p:sldId id="260" r:id="rId8"/>
    <p:sldId id="265" r:id="rId9"/>
    <p:sldId id="264" r:id="rId10"/>
    <p:sldId id="1065" r:id="rId11"/>
    <p:sldId id="267" r:id="rId12"/>
    <p:sldId id="266" r:id="rId13"/>
    <p:sldId id="1074" r:id="rId14"/>
    <p:sldId id="1070" r:id="rId15"/>
    <p:sldId id="1072" r:id="rId16"/>
    <p:sldId id="106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0AF64-3ED0-6ACD-9151-401D7500ECD0}" v="27" dt="2023-03-07T23:59:43.786"/>
    <p1510:client id="{8B04F401-4E9F-DA26-297D-A7BBEEC17A35}" v="159" dt="2023-03-08T03:35:21.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83" autoAdjust="0"/>
  </p:normalViewPr>
  <p:slideViewPr>
    <p:cSldViewPr snapToGrid="0">
      <p:cViewPr varScale="1">
        <p:scale>
          <a:sx n="112" d="100"/>
          <a:sy n="112" d="100"/>
        </p:scale>
        <p:origin x="158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Yebra" userId="29e066db-6de5-4c58-89ce-c2ec9cb45c64" providerId="ADAL" clId="{A9997C18-DFA5-41FD-837B-138AA6173684}"/>
    <pc:docChg chg="modSld">
      <pc:chgData name="Marta Yebra" userId="29e066db-6de5-4c58-89ce-c2ec9cb45c64" providerId="ADAL" clId="{A9997C18-DFA5-41FD-837B-138AA6173684}" dt="2023-03-08T23:46:01.855" v="12" actId="6549"/>
      <pc:docMkLst>
        <pc:docMk/>
      </pc:docMkLst>
      <pc:sldChg chg="modNotesTx">
        <pc:chgData name="Marta Yebra" userId="29e066db-6de5-4c58-89ce-c2ec9cb45c64" providerId="ADAL" clId="{A9997C18-DFA5-41FD-837B-138AA6173684}" dt="2023-03-08T23:45:29.907" v="1" actId="6549"/>
        <pc:sldMkLst>
          <pc:docMk/>
          <pc:sldMk cId="3898389907" sldId="256"/>
        </pc:sldMkLst>
      </pc:sldChg>
      <pc:sldChg chg="modNotesTx">
        <pc:chgData name="Marta Yebra" userId="29e066db-6de5-4c58-89ce-c2ec9cb45c64" providerId="ADAL" clId="{A9997C18-DFA5-41FD-837B-138AA6173684}" dt="2023-03-08T23:45:38.949" v="4" actId="6549"/>
        <pc:sldMkLst>
          <pc:docMk/>
          <pc:sldMk cId="3692611002" sldId="260"/>
        </pc:sldMkLst>
      </pc:sldChg>
      <pc:sldChg chg="modNotesTx">
        <pc:chgData name="Marta Yebra" userId="29e066db-6de5-4c58-89ce-c2ec9cb45c64" providerId="ADAL" clId="{A9997C18-DFA5-41FD-837B-138AA6173684}" dt="2023-03-08T23:45:44.118" v="6" actId="6549"/>
        <pc:sldMkLst>
          <pc:docMk/>
          <pc:sldMk cId="167814541" sldId="264"/>
        </pc:sldMkLst>
      </pc:sldChg>
      <pc:sldChg chg="modNotesTx">
        <pc:chgData name="Marta Yebra" userId="29e066db-6de5-4c58-89ce-c2ec9cb45c64" providerId="ADAL" clId="{A9997C18-DFA5-41FD-837B-138AA6173684}" dt="2023-03-08T23:45:41.633" v="5" actId="6549"/>
        <pc:sldMkLst>
          <pc:docMk/>
          <pc:sldMk cId="3975517396" sldId="265"/>
        </pc:sldMkLst>
      </pc:sldChg>
      <pc:sldChg chg="modNotesTx">
        <pc:chgData name="Marta Yebra" userId="29e066db-6de5-4c58-89ce-c2ec9cb45c64" providerId="ADAL" clId="{A9997C18-DFA5-41FD-837B-138AA6173684}" dt="2023-03-08T23:45:51.928" v="9" actId="6549"/>
        <pc:sldMkLst>
          <pc:docMk/>
          <pc:sldMk cId="496965803" sldId="266"/>
        </pc:sldMkLst>
      </pc:sldChg>
      <pc:sldChg chg="modNotesTx">
        <pc:chgData name="Marta Yebra" userId="29e066db-6de5-4c58-89ce-c2ec9cb45c64" providerId="ADAL" clId="{A9997C18-DFA5-41FD-837B-138AA6173684}" dt="2023-03-08T23:45:49.404" v="8" actId="6549"/>
        <pc:sldMkLst>
          <pc:docMk/>
          <pc:sldMk cId="1816310361" sldId="267"/>
        </pc:sldMkLst>
      </pc:sldChg>
      <pc:sldChg chg="modNotesTx">
        <pc:chgData name="Marta Yebra" userId="29e066db-6de5-4c58-89ce-c2ec9cb45c64" providerId="ADAL" clId="{A9997C18-DFA5-41FD-837B-138AA6173684}" dt="2023-03-08T23:45:36.079" v="3" actId="6549"/>
        <pc:sldMkLst>
          <pc:docMk/>
          <pc:sldMk cId="1644860949" sldId="1016"/>
        </pc:sldMkLst>
      </pc:sldChg>
      <pc:sldChg chg="modNotesTx">
        <pc:chgData name="Marta Yebra" userId="29e066db-6de5-4c58-89ce-c2ec9cb45c64" providerId="ADAL" clId="{A9997C18-DFA5-41FD-837B-138AA6173684}" dt="2023-03-08T23:45:46.796" v="7" actId="6549"/>
        <pc:sldMkLst>
          <pc:docMk/>
          <pc:sldMk cId="1055844981" sldId="1065"/>
        </pc:sldMkLst>
      </pc:sldChg>
      <pc:sldChg chg="modNotesTx">
        <pc:chgData name="Marta Yebra" userId="29e066db-6de5-4c58-89ce-c2ec9cb45c64" providerId="ADAL" clId="{A9997C18-DFA5-41FD-837B-138AA6173684}" dt="2023-03-08T23:45:33.307" v="2" actId="6549"/>
        <pc:sldMkLst>
          <pc:docMk/>
          <pc:sldMk cId="2850754829" sldId="1068"/>
        </pc:sldMkLst>
      </pc:sldChg>
      <pc:sldChg chg="modNotesTx">
        <pc:chgData name="Marta Yebra" userId="29e066db-6de5-4c58-89ce-c2ec9cb45c64" providerId="ADAL" clId="{A9997C18-DFA5-41FD-837B-138AA6173684}" dt="2023-03-08T23:45:58.697" v="11" actId="6549"/>
        <pc:sldMkLst>
          <pc:docMk/>
          <pc:sldMk cId="3212416319" sldId="1070"/>
        </pc:sldMkLst>
      </pc:sldChg>
      <pc:sldChg chg="modNotesTx">
        <pc:chgData name="Marta Yebra" userId="29e066db-6de5-4c58-89ce-c2ec9cb45c64" providerId="ADAL" clId="{A9997C18-DFA5-41FD-837B-138AA6173684}" dt="2023-03-08T23:46:01.855" v="12" actId="6549"/>
        <pc:sldMkLst>
          <pc:docMk/>
          <pc:sldMk cId="3615516096" sldId="1072"/>
        </pc:sldMkLst>
      </pc:sldChg>
      <pc:sldChg chg="modNotesTx">
        <pc:chgData name="Marta Yebra" userId="29e066db-6de5-4c58-89ce-c2ec9cb45c64" providerId="ADAL" clId="{A9997C18-DFA5-41FD-837B-138AA6173684}" dt="2023-03-08T23:45:55.151" v="10" actId="6549"/>
        <pc:sldMkLst>
          <pc:docMk/>
          <pc:sldMk cId="745647368" sldId="10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9/03/2023</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9/03/2023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A29E61-899D-4DEC-B2DA-C928176A27CF}" type="slidenum">
              <a:rPr lang="en-AU" smtClean="0"/>
              <a:t>1</a:t>
            </a:fld>
            <a:endParaRPr lang="en-AU"/>
          </a:p>
        </p:txBody>
      </p:sp>
    </p:spTree>
    <p:extLst>
      <p:ext uri="{BB962C8B-B14F-4D97-AF65-F5344CB8AC3E}">
        <p14:creationId xmlns:p14="http://schemas.microsoft.com/office/powerpoint/2010/main" val="223866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10</a:t>
            </a:fld>
            <a:endParaRPr lang="en-AU"/>
          </a:p>
        </p:txBody>
      </p:sp>
    </p:spTree>
    <p:extLst>
      <p:ext uri="{BB962C8B-B14F-4D97-AF65-F5344CB8AC3E}">
        <p14:creationId xmlns:p14="http://schemas.microsoft.com/office/powerpoint/2010/main" val="428094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11</a:t>
            </a:fld>
            <a:endParaRPr lang="en-AU"/>
          </a:p>
        </p:txBody>
      </p:sp>
    </p:spTree>
    <p:extLst>
      <p:ext uri="{BB962C8B-B14F-4D97-AF65-F5344CB8AC3E}">
        <p14:creationId xmlns:p14="http://schemas.microsoft.com/office/powerpoint/2010/main" val="89937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12</a:t>
            </a:fld>
            <a:endParaRPr lang="en-AU"/>
          </a:p>
        </p:txBody>
      </p:sp>
    </p:spTree>
    <p:extLst>
      <p:ext uri="{BB962C8B-B14F-4D97-AF65-F5344CB8AC3E}">
        <p14:creationId xmlns:p14="http://schemas.microsoft.com/office/powerpoint/2010/main" val="3879881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A29E61-899D-4DEC-B2DA-C928176A27CF}" type="slidenum">
              <a:rPr lang="en-AU" smtClean="0"/>
              <a:t>13</a:t>
            </a:fld>
            <a:endParaRPr lang="en-AU"/>
          </a:p>
        </p:txBody>
      </p:sp>
    </p:spTree>
    <p:extLst>
      <p:ext uri="{BB962C8B-B14F-4D97-AF65-F5344CB8AC3E}">
        <p14:creationId xmlns:p14="http://schemas.microsoft.com/office/powerpoint/2010/main" val="287192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3F224F1-6C4D-46D1-91EF-E98F624105E6}" type="slidenum">
              <a:rPr lang="en-AU" smtClean="0"/>
              <a:pPr>
                <a:defRPr/>
              </a:pPr>
              <a:t>2</a:t>
            </a:fld>
            <a:endParaRPr lang="en-AU"/>
          </a:p>
        </p:txBody>
      </p:sp>
    </p:spTree>
    <p:extLst>
      <p:ext uri="{BB962C8B-B14F-4D97-AF65-F5344CB8AC3E}">
        <p14:creationId xmlns:p14="http://schemas.microsoft.com/office/powerpoint/2010/main" val="27426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a:defRPr/>
            </a:pPr>
            <a:fld id="{33F224F1-6C4D-46D1-91EF-E98F624105E6}" type="slidenum">
              <a:rPr lang="en-AU" smtClean="0"/>
              <a:pPr>
                <a:defRPr/>
              </a:pPr>
              <a:t>3</a:t>
            </a:fld>
            <a:endParaRPr lang="en-AU"/>
          </a:p>
        </p:txBody>
      </p:sp>
    </p:spTree>
    <p:extLst>
      <p:ext uri="{BB962C8B-B14F-4D97-AF65-F5344CB8AC3E}">
        <p14:creationId xmlns:p14="http://schemas.microsoft.com/office/powerpoint/2010/main" val="198821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4</a:t>
            </a:fld>
            <a:endParaRPr lang="en-AU"/>
          </a:p>
        </p:txBody>
      </p:sp>
    </p:spTree>
    <p:extLst>
      <p:ext uri="{BB962C8B-B14F-4D97-AF65-F5344CB8AC3E}">
        <p14:creationId xmlns:p14="http://schemas.microsoft.com/office/powerpoint/2010/main" val="279961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1FC25D-C020-4DEA-A433-99B45F5371B5}" type="slidenum">
              <a:rPr lang="en-AU" smtClean="0"/>
              <a:t>5</a:t>
            </a:fld>
            <a:endParaRPr lang="en-AU"/>
          </a:p>
        </p:txBody>
      </p:sp>
    </p:spTree>
    <p:extLst>
      <p:ext uri="{BB962C8B-B14F-4D97-AF65-F5344CB8AC3E}">
        <p14:creationId xmlns:p14="http://schemas.microsoft.com/office/powerpoint/2010/main" val="65890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6</a:t>
            </a:fld>
            <a:endParaRPr lang="en-AU"/>
          </a:p>
        </p:txBody>
      </p:sp>
    </p:spTree>
    <p:extLst>
      <p:ext uri="{BB962C8B-B14F-4D97-AF65-F5344CB8AC3E}">
        <p14:creationId xmlns:p14="http://schemas.microsoft.com/office/powerpoint/2010/main" val="256986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7</a:t>
            </a:fld>
            <a:endParaRPr lang="en-AU"/>
          </a:p>
        </p:txBody>
      </p:sp>
    </p:spTree>
    <p:extLst>
      <p:ext uri="{BB962C8B-B14F-4D97-AF65-F5344CB8AC3E}">
        <p14:creationId xmlns:p14="http://schemas.microsoft.com/office/powerpoint/2010/main" val="4232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202124"/>
              </a:solidFill>
              <a:effectLst/>
              <a:latin typeface="Century Gothic" panose="020B05020202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1FC25D-C020-4DEA-A433-99B45F5371B5}" type="slidenum">
              <a:rPr lang="en-AU" smtClean="0"/>
              <a:t>8</a:t>
            </a:fld>
            <a:endParaRPr lang="en-AU"/>
          </a:p>
        </p:txBody>
      </p:sp>
    </p:spTree>
    <p:extLst>
      <p:ext uri="{BB962C8B-B14F-4D97-AF65-F5344CB8AC3E}">
        <p14:creationId xmlns:p14="http://schemas.microsoft.com/office/powerpoint/2010/main" val="386242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1FC25D-C020-4DEA-A433-99B45F5371B5}" type="slidenum">
              <a:rPr lang="en-AU" smtClean="0"/>
              <a:t>9</a:t>
            </a:fld>
            <a:endParaRPr lang="en-AU"/>
          </a:p>
        </p:txBody>
      </p:sp>
    </p:spTree>
    <p:extLst>
      <p:ext uri="{BB962C8B-B14F-4D97-AF65-F5344CB8AC3E}">
        <p14:creationId xmlns:p14="http://schemas.microsoft.com/office/powerpoint/2010/main" val="3329265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GB"/>
              <a:t>Click to edit Master text styles</a:t>
            </a:r>
          </a:p>
          <a:p>
            <a:pPr lvl="1"/>
            <a:r>
              <a:rPr lang="en-GB"/>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
        <p:nvSpPr>
          <p:cNvPr id="4" name="Footer Placeholder 4">
            <a:extLst>
              <a:ext uri="{FF2B5EF4-FFF2-40B4-BE49-F238E27FC236}">
                <a16:creationId xmlns:a16="http://schemas.microsoft.com/office/drawing/2014/main" id="{F21003A7-996F-2041-9CFA-9950B9616914}"/>
              </a:ext>
            </a:extLst>
          </p:cNvPr>
          <p:cNvSpPr txBox="1">
            <a:spLocks/>
          </p:cNvSpPr>
          <p:nvPr userDrawn="1"/>
        </p:nvSpPr>
        <p:spPr>
          <a:xfrm rot="16200000">
            <a:off x="8299386" y="738762"/>
            <a:ext cx="1471979" cy="21725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GB"/>
              <a:t>Click to edit Master text styles</a:t>
            </a:r>
          </a:p>
          <a:p>
            <a:pPr lvl="1"/>
            <a:r>
              <a:rPr lang="en-GB"/>
              <a:t>Second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GB"/>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776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GB"/>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GB"/>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GB"/>
              <a:t>Click to edit Master text styles</a:t>
            </a:r>
          </a:p>
          <a:p>
            <a:pPr lvl="1"/>
            <a:r>
              <a:rPr lang="en-GB"/>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GB"/>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5" name="Footer Placeholder 4">
            <a:extLst>
              <a:ext uri="{FF2B5EF4-FFF2-40B4-BE49-F238E27FC236}">
                <a16:creationId xmlns:a16="http://schemas.microsoft.com/office/drawing/2014/main" id="{33E5C636-BAFD-854B-9B7F-A267A335B9F2}"/>
              </a:ext>
            </a:extLst>
          </p:cNvPr>
          <p:cNvSpPr txBox="1">
            <a:spLocks/>
          </p:cNvSpPr>
          <p:nvPr userDrawn="1"/>
        </p:nvSpPr>
        <p:spPr>
          <a:xfrm>
            <a:off x="7397928" y="4988549"/>
            <a:ext cx="1823765"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b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b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sp>
        <p:nvSpPr>
          <p:cNvPr id="9" name="Footer Placeholder 4">
            <a:extLst>
              <a:ext uri="{FF2B5EF4-FFF2-40B4-BE49-F238E27FC236}">
                <a16:creationId xmlns:a16="http://schemas.microsoft.com/office/drawing/2014/main" id="{D49A01F5-92DF-1D48-B3C0-D8F1FC50B6AB}"/>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tx2">
                    <a:lumMod val="75000"/>
                  </a:schemeClr>
                </a:solidFill>
              </a:rPr>
              <a:t>CRICOS Provider #00120C</a:t>
            </a:r>
            <a:endParaRPr lang="en-AU" sz="500">
              <a:solidFill>
                <a:schemeClr val="tx2">
                  <a:lumMod val="75000"/>
                </a:schemeClr>
              </a:solidFill>
            </a:endParaRP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24000" y="1260000"/>
            <a:ext cx="3960000" cy="32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ANU SCHOOL OF LAW  |   PRESENTATION NAME GOES HERE</a:t>
            </a:r>
            <a:endParaRPr lang="en-AU"/>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p:txBody>
          <a:bodyPr/>
          <a:lstStyle/>
          <a:p>
            <a:r>
              <a:rPr lang="en-US"/>
              <a:t>ANU SCHOOL OF LAW  |   PRESENTATION NAME GOES HERE</a:t>
            </a:r>
            <a:endParaRPr lang="en-AU"/>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ANU SCHOOL OF LAW  |   PRESENTATION NAME GOES HERE</a:t>
            </a:r>
            <a:endParaRPr lang="en-AU"/>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8513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GB"/>
              <a:t>Click to 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GB"/>
              <a:t>Click to edit Master text styles</a:t>
            </a:r>
          </a:p>
          <a:p>
            <a:pPr lvl="1"/>
            <a:r>
              <a:rPr lang="en-GB"/>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7" name="Footer Placeholder 4">
            <a:extLst>
              <a:ext uri="{FF2B5EF4-FFF2-40B4-BE49-F238E27FC236}">
                <a16:creationId xmlns:a16="http://schemas.microsoft.com/office/drawing/2014/main" id="{BC1CA678-19D7-8442-96F0-22E27EFC3DED}"/>
              </a:ext>
            </a:extLst>
          </p:cNvPr>
          <p:cNvSpPr txBox="1">
            <a:spLocks/>
          </p:cNvSpPr>
          <p:nvPr userDrawn="1"/>
        </p:nvSpPr>
        <p:spPr>
          <a:xfrm>
            <a:off x="1397212" y="5054290"/>
            <a:ext cx="2618976"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Pr>
        <a:solidFill>
          <a:schemeClr val="bg2">
            <a:alpha val="9349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1484"/>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GB"/>
              <a:t>Click to edit Master title style</a:t>
            </a:r>
            <a:endParaRPr lang="en-US"/>
          </a:p>
        </p:txBody>
      </p:sp>
      <p:sp>
        <p:nvSpPr>
          <p:cNvPr id="3" name="Content Placeholder 2"/>
          <p:cNvSpPr>
            <a:spLocks noGrp="1"/>
          </p:cNvSpPr>
          <p:nvPr>
            <p:ph idx="1"/>
          </p:nvPr>
        </p:nvSpPr>
        <p:spPr>
          <a:xfrm>
            <a:off x="3852000" y="324000"/>
            <a:ext cx="4932000" cy="41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GB"/>
              <a:t>Click to edit Master title style</a:t>
            </a:r>
            <a:endParaRPr lang="en-US"/>
          </a:p>
        </p:txBody>
      </p:sp>
      <p:sp>
        <p:nvSpPr>
          <p:cNvPr id="3" name="Content Placeholder 2"/>
          <p:cNvSpPr>
            <a:spLocks noGrp="1"/>
          </p:cNvSpPr>
          <p:nvPr>
            <p:ph idx="1"/>
          </p:nvPr>
        </p:nvSpPr>
        <p:spPr>
          <a:xfrm>
            <a:off x="3132000" y="324000"/>
            <a:ext cx="5652000" cy="414000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DD MMM YY</a:t>
            </a:r>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US"/>
              <a:t>ANU SCHOOL OF LAW  |   PRESENTATION NAME GOES HERE</a:t>
            </a:r>
            <a:endParaRPr lang="en-AU"/>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657667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AU"/>
              <a:t>DD MMM YY</a:t>
            </a:r>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
        <p:nvSpPr>
          <p:cNvPr id="13" name="Footer Placeholder 4">
            <a:extLst>
              <a:ext uri="{FF2B5EF4-FFF2-40B4-BE49-F238E27FC236}">
                <a16:creationId xmlns:a16="http://schemas.microsoft.com/office/drawing/2014/main" id="{6F38DE2A-A10B-154D-A8BE-8E54C3DBFD94}"/>
              </a:ext>
            </a:extLst>
          </p:cNvPr>
          <p:cNvSpPr txBox="1">
            <a:spLocks/>
          </p:cNvSpPr>
          <p:nvPr userDrawn="1"/>
        </p:nvSpPr>
        <p:spPr>
          <a:xfrm>
            <a:off x="6575686" y="5053403"/>
            <a:ext cx="3302518" cy="164471"/>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202560" y="522820"/>
            <a:ext cx="6969765" cy="3960000"/>
          </a:xfrm>
        </p:spPr>
        <p:txBody>
          <a:bodyPr>
            <a:normAutofit/>
          </a:bodyPr>
          <a:lstStyle/>
          <a:p>
            <a:pPr lvl="1" algn="ctr"/>
            <a:r>
              <a:rPr lang="en-AU" sz="3200" b="1"/>
              <a:t>Soil and fuel moisture </a:t>
            </a:r>
            <a:r>
              <a:rPr lang="en-AU" sz="3200"/>
              <a:t>precursors of fire activity during the 2019-2020 fire season</a:t>
            </a:r>
          </a:p>
        </p:txBody>
      </p:sp>
      <p:sp>
        <p:nvSpPr>
          <p:cNvPr id="5" name="TextBox 4">
            <a:extLst>
              <a:ext uri="{FF2B5EF4-FFF2-40B4-BE49-F238E27FC236}">
                <a16:creationId xmlns:a16="http://schemas.microsoft.com/office/drawing/2014/main" id="{8BC07A1B-4229-4BC8-AB30-5A1390B4E5C8}"/>
              </a:ext>
            </a:extLst>
          </p:cNvPr>
          <p:cNvSpPr txBox="1"/>
          <p:nvPr/>
        </p:nvSpPr>
        <p:spPr>
          <a:xfrm>
            <a:off x="468028" y="2398295"/>
            <a:ext cx="6194426" cy="1384995"/>
          </a:xfrm>
          <a:prstGeom prst="rect">
            <a:avLst/>
          </a:prstGeom>
          <a:noFill/>
        </p:spPr>
        <p:txBody>
          <a:bodyPr wrap="square">
            <a:spAutoFit/>
          </a:bodyPr>
          <a:lstStyle/>
          <a:p>
            <a:pPr algn="ctr"/>
            <a:r>
              <a:rPr lang="en-AU" sz="1400"/>
              <a:t>Paul Fox-Hughes, </a:t>
            </a:r>
            <a:r>
              <a:rPr lang="en-AU" sz="1400" u="sng"/>
              <a:t>Marta Yebra</a:t>
            </a:r>
            <a:r>
              <a:rPr lang="en-AU" sz="1400" u="sng" baseline="30000"/>
              <a:t>2*</a:t>
            </a:r>
            <a:r>
              <a:rPr lang="en-AU" sz="1400"/>
              <a:t>, Pandora Hope</a:t>
            </a:r>
            <a:r>
              <a:rPr lang="en-AU" sz="1400" baseline="30000"/>
              <a:t>1</a:t>
            </a:r>
            <a:r>
              <a:rPr lang="en-AU" sz="1400"/>
              <a:t>, Sugata Narsey</a:t>
            </a:r>
            <a:r>
              <a:rPr lang="en-AU" sz="1400" baseline="30000"/>
              <a:t>1</a:t>
            </a:r>
            <a:r>
              <a:rPr lang="en-AU" sz="1400"/>
              <a:t>, Shukhrat Shokirov</a:t>
            </a:r>
            <a:r>
              <a:rPr lang="en-AU" sz="1400" baseline="30000"/>
              <a:t>2</a:t>
            </a:r>
            <a:r>
              <a:rPr lang="en-AU" sz="1400"/>
              <a:t>, Francois Delage</a:t>
            </a:r>
            <a:r>
              <a:rPr lang="en-AU" sz="1400" baseline="30000"/>
              <a:t>1</a:t>
            </a:r>
            <a:r>
              <a:rPr lang="en-AU" sz="1400"/>
              <a:t>, Huqiang Zhang</a:t>
            </a:r>
            <a:r>
              <a:rPr lang="en-AU" sz="1400" baseline="30000"/>
              <a:t>1</a:t>
            </a:r>
            <a:r>
              <a:rPr lang="en-AU" sz="1400"/>
              <a:t>, Mika Peace</a:t>
            </a:r>
            <a:r>
              <a:rPr lang="en-AU" sz="1400" baseline="30000"/>
              <a:t>1</a:t>
            </a:r>
            <a:r>
              <a:rPr lang="en-AU" sz="1400"/>
              <a:t>,</a:t>
            </a:r>
            <a:r>
              <a:rPr lang="en-AU" sz="1400" baseline="30000"/>
              <a:t> </a:t>
            </a:r>
            <a:r>
              <a:rPr lang="en-AU" sz="1400"/>
              <a:t>Andrew Dowdy</a:t>
            </a:r>
            <a:r>
              <a:rPr lang="en-AU" sz="1400" baseline="30000"/>
              <a:t>1</a:t>
            </a:r>
            <a:r>
              <a:rPr lang="en-AU" sz="1400"/>
              <a:t>, Vinod Kumar</a:t>
            </a:r>
            <a:r>
              <a:rPr lang="en-AU" sz="1400" baseline="30000"/>
              <a:t>1</a:t>
            </a:r>
          </a:p>
          <a:p>
            <a:pPr algn="ctr"/>
            <a:endParaRPr lang="en-AU" sz="1400" baseline="30000"/>
          </a:p>
          <a:p>
            <a:pPr algn="ctr"/>
            <a:endParaRPr lang="en-AU" sz="1400" baseline="30000"/>
          </a:p>
          <a:p>
            <a:pPr algn="ctr"/>
            <a:endParaRPr lang="en-AU" sz="1400" baseline="30000"/>
          </a:p>
          <a:p>
            <a:pPr algn="ctr"/>
            <a:r>
              <a:rPr lang="en-AU" sz="1400" baseline="30000"/>
              <a:t>1</a:t>
            </a:r>
            <a:r>
              <a:rPr lang="en-AU" sz="1400"/>
              <a:t>Bureau of Meteorology, </a:t>
            </a:r>
            <a:r>
              <a:rPr lang="en-AU" sz="1400" baseline="30000"/>
              <a:t>2</a:t>
            </a:r>
            <a:r>
              <a:rPr lang="en-AU" sz="1400"/>
              <a:t>Australian National University</a:t>
            </a:r>
          </a:p>
        </p:txBody>
      </p:sp>
      <p:pic>
        <p:nvPicPr>
          <p:cNvPr id="6" name="Picture 5">
            <a:extLst>
              <a:ext uri="{FF2B5EF4-FFF2-40B4-BE49-F238E27FC236}">
                <a16:creationId xmlns:a16="http://schemas.microsoft.com/office/drawing/2014/main" id="{22465E5F-B044-4237-940F-C7CCA4B462EF}"/>
              </a:ext>
            </a:extLst>
          </p:cNvPr>
          <p:cNvPicPr>
            <a:picLocks noChangeAspect="1"/>
          </p:cNvPicPr>
          <p:nvPr/>
        </p:nvPicPr>
        <p:blipFill>
          <a:blip r:embed="rId3"/>
          <a:stretch>
            <a:fillRect/>
          </a:stretch>
        </p:blipFill>
        <p:spPr>
          <a:xfrm>
            <a:off x="7096125" y="2282885"/>
            <a:ext cx="1801094" cy="439871"/>
          </a:xfrm>
          <a:prstGeom prst="rect">
            <a:avLst/>
          </a:prstGeom>
        </p:spPr>
      </p:pic>
      <p:pic>
        <p:nvPicPr>
          <p:cNvPr id="7" name="Picture 6">
            <a:extLst>
              <a:ext uri="{FF2B5EF4-FFF2-40B4-BE49-F238E27FC236}">
                <a16:creationId xmlns:a16="http://schemas.microsoft.com/office/drawing/2014/main" id="{B31530C9-A0ED-438A-BC6C-56045B4C4D41}"/>
              </a:ext>
            </a:extLst>
          </p:cNvPr>
          <p:cNvPicPr>
            <a:picLocks noChangeAspect="1"/>
          </p:cNvPicPr>
          <p:nvPr/>
        </p:nvPicPr>
        <p:blipFill>
          <a:blip r:embed="rId4"/>
          <a:stretch>
            <a:fillRect/>
          </a:stretch>
        </p:blipFill>
        <p:spPr>
          <a:xfrm>
            <a:off x="7172325" y="3090793"/>
            <a:ext cx="1389365" cy="469256"/>
          </a:xfrm>
          <a:prstGeom prst="rect">
            <a:avLst/>
          </a:prstGeom>
        </p:spPr>
      </p:pic>
      <p:sp>
        <p:nvSpPr>
          <p:cNvPr id="8" name="Text Placeholder 2">
            <a:extLst>
              <a:ext uri="{FF2B5EF4-FFF2-40B4-BE49-F238E27FC236}">
                <a16:creationId xmlns:a16="http://schemas.microsoft.com/office/drawing/2014/main" id="{47758137-AE56-480D-9E5B-D1147D5B467F}"/>
              </a:ext>
            </a:extLst>
          </p:cNvPr>
          <p:cNvSpPr txBox="1">
            <a:spLocks/>
          </p:cNvSpPr>
          <p:nvPr/>
        </p:nvSpPr>
        <p:spPr>
          <a:xfrm>
            <a:off x="644063" y="4120785"/>
            <a:ext cx="5195628" cy="711800"/>
          </a:xfrm>
          <a:prstGeom prst="rect">
            <a:avLst/>
          </a:prstGeom>
        </p:spPr>
        <p:txBody>
          <a:bodyPr vert="horz" lIns="0" tIns="0" rIns="0" bIns="0" rtlCol="0" anchor="t">
            <a:normAutofit/>
          </a:bodyPr>
          <a:lstStyle>
            <a:lvl1pPr marL="0" indent="0" algn="l" defTabSz="685800" rtl="0" eaLnBrk="1" latinLnBrk="0" hangingPunct="1">
              <a:lnSpc>
                <a:spcPct val="100000"/>
              </a:lnSpc>
              <a:spcBef>
                <a:spcPts val="0"/>
              </a:spcBef>
              <a:spcAft>
                <a:spcPts val="2835"/>
              </a:spcAft>
              <a:buFont typeface="Arial" panose="020B0604020202020204" pitchFamily="34" charset="0"/>
              <a:buNone/>
              <a:defRPr sz="18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tx1"/>
                </a:solidFill>
                <a:latin typeface="+mj-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AU" sz="1050" baseline="30000"/>
              <a:t>*</a:t>
            </a:r>
            <a:r>
              <a:rPr lang="en-US" sz="1050"/>
              <a:t>Director, ANU-Optus Bushfire Research Centre of Excellence</a:t>
            </a:r>
          </a:p>
          <a:p>
            <a:pPr lvl="1"/>
            <a:r>
              <a:rPr lang="en-US" sz="1050">
                <a:ea typeface="+mj-lt"/>
                <a:cs typeface="+mj-lt"/>
              </a:rPr>
              <a:t>Mission Specialist, Institute for Space</a:t>
            </a:r>
            <a:endParaRPr lang="en-US"/>
          </a:p>
          <a:p>
            <a:pPr lvl="1"/>
            <a:r>
              <a:rPr lang="en-US" sz="1050"/>
              <a:t>Fenner School of Environment and Society, School of Engineering</a:t>
            </a:r>
          </a:p>
        </p:txBody>
      </p:sp>
      <p:pic>
        <p:nvPicPr>
          <p:cNvPr id="9" name="Picture 8">
            <a:extLst>
              <a:ext uri="{FF2B5EF4-FFF2-40B4-BE49-F238E27FC236}">
                <a16:creationId xmlns:a16="http://schemas.microsoft.com/office/drawing/2014/main" id="{20608B84-6FA1-493C-BC57-5AD483536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63" y="4620680"/>
            <a:ext cx="200025" cy="201647"/>
          </a:xfrm>
          <a:prstGeom prst="rect">
            <a:avLst/>
          </a:prstGeom>
        </p:spPr>
      </p:pic>
      <p:sp>
        <p:nvSpPr>
          <p:cNvPr id="10" name="TextBox 9">
            <a:extLst>
              <a:ext uri="{FF2B5EF4-FFF2-40B4-BE49-F238E27FC236}">
                <a16:creationId xmlns:a16="http://schemas.microsoft.com/office/drawing/2014/main" id="{7FFAFE1E-AB51-4C79-AECE-E36659EA2DD5}"/>
              </a:ext>
            </a:extLst>
          </p:cNvPr>
          <p:cNvSpPr txBox="1"/>
          <p:nvPr/>
        </p:nvSpPr>
        <p:spPr>
          <a:xfrm>
            <a:off x="779725" y="4652232"/>
            <a:ext cx="928459" cy="256480"/>
          </a:xfrm>
          <a:prstGeom prst="rect">
            <a:avLst/>
          </a:prstGeom>
          <a:noFill/>
        </p:spPr>
        <p:txBody>
          <a:bodyPr wrap="none" rtlCol="0">
            <a:spAutoFit/>
          </a:bodyPr>
          <a:lstStyle/>
          <a:p>
            <a:r>
              <a:rPr lang="en-GB" sz="1600" b="0" i="0" u="none" strike="noStrike" baseline="30000">
                <a:solidFill>
                  <a:srgbClr val="231F20"/>
                </a:solidFill>
              </a:rPr>
              <a:t>@myebra12</a:t>
            </a:r>
          </a:p>
        </p:txBody>
      </p:sp>
      <p:sp>
        <p:nvSpPr>
          <p:cNvPr id="11" name="TextBox 10">
            <a:extLst>
              <a:ext uri="{FF2B5EF4-FFF2-40B4-BE49-F238E27FC236}">
                <a16:creationId xmlns:a16="http://schemas.microsoft.com/office/drawing/2014/main" id="{C3664962-2A27-4816-8D28-6ED81B404B66}"/>
              </a:ext>
            </a:extLst>
          </p:cNvPr>
          <p:cNvSpPr txBox="1"/>
          <p:nvPr/>
        </p:nvSpPr>
        <p:spPr>
          <a:xfrm>
            <a:off x="1573680" y="4584154"/>
            <a:ext cx="4572000" cy="253916"/>
          </a:xfrm>
          <a:prstGeom prst="rect">
            <a:avLst/>
          </a:prstGeom>
          <a:noFill/>
        </p:spPr>
        <p:txBody>
          <a:bodyPr wrap="square">
            <a:spAutoFit/>
          </a:bodyPr>
          <a:lstStyle/>
          <a:p>
            <a:r>
              <a:rPr lang="en-US" sz="1050">
                <a:latin typeface="+mj-lt"/>
              </a:rPr>
              <a:t>; marta.yebra@anu.edu.au</a:t>
            </a:r>
            <a:endParaRPr lang="en-AU" sz="1050">
              <a:latin typeface="+mj-lt"/>
            </a:endParaRP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DE889-9C40-4158-8B0C-35B432714423}"/>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6" name="Picture 5">
            <a:extLst>
              <a:ext uri="{FF2B5EF4-FFF2-40B4-BE49-F238E27FC236}">
                <a16:creationId xmlns:a16="http://schemas.microsoft.com/office/drawing/2014/main" id="{247D1B29-D47A-43D3-B568-FAFD57606A15}"/>
              </a:ext>
            </a:extLst>
          </p:cNvPr>
          <p:cNvPicPr>
            <a:picLocks noChangeAspect="1"/>
          </p:cNvPicPr>
          <p:nvPr/>
        </p:nvPicPr>
        <p:blipFill rotWithShape="1">
          <a:blip r:embed="rId4"/>
          <a:srcRect t="6262" r="60378"/>
          <a:stretch/>
        </p:blipFill>
        <p:spPr>
          <a:xfrm>
            <a:off x="7995515" y="4595811"/>
            <a:ext cx="453160" cy="362103"/>
          </a:xfrm>
          <a:prstGeom prst="rect">
            <a:avLst/>
          </a:prstGeom>
        </p:spPr>
      </p:pic>
      <p:sp>
        <p:nvSpPr>
          <p:cNvPr id="7" name="TextBox 6">
            <a:extLst>
              <a:ext uri="{FF2B5EF4-FFF2-40B4-BE49-F238E27FC236}">
                <a16:creationId xmlns:a16="http://schemas.microsoft.com/office/drawing/2014/main" id="{199CC671-E1EE-4C58-838F-EA49593A45D7}"/>
              </a:ext>
            </a:extLst>
          </p:cNvPr>
          <p:cNvSpPr txBox="1"/>
          <p:nvPr/>
        </p:nvSpPr>
        <p:spPr>
          <a:xfrm>
            <a:off x="173864" y="123779"/>
            <a:ext cx="8274811" cy="9048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a:bodyPr>
          <a:lstStyle>
            <a:defPPr>
              <a:defRPr lang="en-US"/>
            </a:defPPr>
            <a:lvl1pPr defTabSz="514350">
              <a:lnSpc>
                <a:spcPct val="80000"/>
              </a:lnSpc>
              <a:spcAft>
                <a:spcPts val="450"/>
              </a:spcAft>
              <a:defRPr sz="3300">
                <a:solidFill>
                  <a:schemeClr val="accent1"/>
                </a:solidFill>
                <a:latin typeface="+mj-lt"/>
              </a:defRPr>
            </a:lvl1pPr>
          </a:lstStyle>
          <a:p>
            <a:r>
              <a:rPr lang="en-US" dirty="0"/>
              <a:t>Pre-fire F</a:t>
            </a:r>
            <a:r>
              <a:rPr lang="en-AU" dirty="0"/>
              <a:t>MC is negatively correlated to fire severity </a:t>
            </a:r>
          </a:p>
        </p:txBody>
      </p:sp>
      <p:pic>
        <p:nvPicPr>
          <p:cNvPr id="14" name="Picture 13">
            <a:extLst>
              <a:ext uri="{FF2B5EF4-FFF2-40B4-BE49-F238E27FC236}">
                <a16:creationId xmlns:a16="http://schemas.microsoft.com/office/drawing/2014/main" id="{292DA16A-1C2D-4BA1-A893-111E0006B36B}"/>
              </a:ext>
            </a:extLst>
          </p:cNvPr>
          <p:cNvPicPr/>
          <p:nvPr/>
        </p:nvPicPr>
        <p:blipFill>
          <a:blip r:embed="rId5">
            <a:extLst>
              <a:ext uri="{28A0092B-C50C-407E-A947-70E740481C1C}">
                <a14:useLocalDpi xmlns:a14="http://schemas.microsoft.com/office/drawing/2010/main" val="0"/>
              </a:ext>
            </a:extLst>
          </a:blip>
          <a:stretch>
            <a:fillRect/>
          </a:stretch>
        </p:blipFill>
        <p:spPr>
          <a:xfrm>
            <a:off x="5410986" y="1377254"/>
            <a:ext cx="3644222" cy="3184230"/>
          </a:xfrm>
          <a:prstGeom prst="rect">
            <a:avLst/>
          </a:prstGeom>
        </p:spPr>
      </p:pic>
      <p:grpSp>
        <p:nvGrpSpPr>
          <p:cNvPr id="3" name="Group 2">
            <a:extLst>
              <a:ext uri="{FF2B5EF4-FFF2-40B4-BE49-F238E27FC236}">
                <a16:creationId xmlns:a16="http://schemas.microsoft.com/office/drawing/2014/main" id="{E153E410-0656-4E64-AE25-71E2EE5D961B}"/>
              </a:ext>
            </a:extLst>
          </p:cNvPr>
          <p:cNvGrpSpPr/>
          <p:nvPr/>
        </p:nvGrpSpPr>
        <p:grpSpPr>
          <a:xfrm>
            <a:off x="207159" y="1329545"/>
            <a:ext cx="5203596" cy="3437890"/>
            <a:chOff x="65988" y="1395167"/>
            <a:chExt cx="4506013" cy="2963399"/>
          </a:xfrm>
        </p:grpSpPr>
        <p:pic>
          <p:nvPicPr>
            <p:cNvPr id="15" name="Picture 14">
              <a:extLst>
                <a:ext uri="{FF2B5EF4-FFF2-40B4-BE49-F238E27FC236}">
                  <a16:creationId xmlns:a16="http://schemas.microsoft.com/office/drawing/2014/main" id="{B0DDC540-6FB1-491B-B13D-9DFE4BD57786}"/>
                </a:ext>
              </a:extLst>
            </p:cNvPr>
            <p:cNvPicPr/>
            <p:nvPr/>
          </p:nvPicPr>
          <p:blipFill rotWithShape="1">
            <a:blip r:embed="rId6">
              <a:extLst>
                <a:ext uri="{28A0092B-C50C-407E-A947-70E740481C1C}">
                  <a14:useLocalDpi xmlns:a14="http://schemas.microsoft.com/office/drawing/2010/main" val="0"/>
                </a:ext>
              </a:extLst>
            </a:blip>
            <a:srcRect r="33465"/>
            <a:stretch/>
          </p:blipFill>
          <p:spPr>
            <a:xfrm>
              <a:off x="173865" y="1503609"/>
              <a:ext cx="4398136" cy="2854957"/>
            </a:xfrm>
            <a:prstGeom prst="rect">
              <a:avLst/>
            </a:prstGeom>
          </p:spPr>
        </p:pic>
        <p:sp>
          <p:nvSpPr>
            <p:cNvPr id="2" name="Rectangle 1">
              <a:extLst>
                <a:ext uri="{FF2B5EF4-FFF2-40B4-BE49-F238E27FC236}">
                  <a16:creationId xmlns:a16="http://schemas.microsoft.com/office/drawing/2014/main" id="{5074BE3C-880B-44A2-A448-0F5679759571}"/>
                </a:ext>
              </a:extLst>
            </p:cNvPr>
            <p:cNvSpPr/>
            <p:nvPr/>
          </p:nvSpPr>
          <p:spPr>
            <a:xfrm>
              <a:off x="65988" y="1395167"/>
              <a:ext cx="395925" cy="358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TextBox 3">
            <a:extLst>
              <a:ext uri="{FF2B5EF4-FFF2-40B4-BE49-F238E27FC236}">
                <a16:creationId xmlns:a16="http://schemas.microsoft.com/office/drawing/2014/main" id="{9C104470-8D19-4343-9349-A004C896CEE9}"/>
              </a:ext>
            </a:extLst>
          </p:cNvPr>
          <p:cNvSpPr txBox="1"/>
          <p:nvPr/>
        </p:nvSpPr>
        <p:spPr>
          <a:xfrm>
            <a:off x="4296029" y="1398684"/>
            <a:ext cx="1142942" cy="276999"/>
          </a:xfrm>
          <a:prstGeom prst="rect">
            <a:avLst/>
          </a:prstGeom>
          <a:noFill/>
        </p:spPr>
        <p:txBody>
          <a:bodyPr wrap="none" rtlCol="0">
            <a:spAutoFit/>
          </a:bodyPr>
          <a:lstStyle/>
          <a:p>
            <a:r>
              <a:rPr lang="en-AU" sz="1200" dirty="0"/>
              <a:t>(Fire severity)</a:t>
            </a:r>
          </a:p>
        </p:txBody>
      </p:sp>
    </p:spTree>
    <p:extLst>
      <p:ext uri="{BB962C8B-B14F-4D97-AF65-F5344CB8AC3E}">
        <p14:creationId xmlns:p14="http://schemas.microsoft.com/office/powerpoint/2010/main" val="74564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EEE16-85A9-4BE4-A474-E250E481719D}"/>
              </a:ext>
            </a:extLst>
          </p:cNvPr>
          <p:cNvSpPr txBox="1"/>
          <p:nvPr/>
        </p:nvSpPr>
        <p:spPr>
          <a:xfrm>
            <a:off x="498763" y="264969"/>
            <a:ext cx="7949911" cy="7436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a:bodyPr>
          <a:lstStyle>
            <a:defPPr>
              <a:defRPr lang="en-US"/>
            </a:defPPr>
            <a:lvl1pPr defTabSz="514350">
              <a:lnSpc>
                <a:spcPct val="80000"/>
              </a:lnSpc>
              <a:spcAft>
                <a:spcPts val="450"/>
              </a:spcAft>
              <a:defRPr sz="3300">
                <a:solidFill>
                  <a:schemeClr val="accent1"/>
                </a:solidFill>
                <a:latin typeface="+mj-lt"/>
              </a:defRPr>
            </a:lvl1pPr>
          </a:lstStyle>
          <a:p>
            <a:r>
              <a:rPr lang="en-AU"/>
              <a:t>Considerations for fire managers</a:t>
            </a:r>
          </a:p>
        </p:txBody>
      </p:sp>
      <p:sp>
        <p:nvSpPr>
          <p:cNvPr id="3" name="TextBox 2">
            <a:extLst>
              <a:ext uri="{FF2B5EF4-FFF2-40B4-BE49-F238E27FC236}">
                <a16:creationId xmlns:a16="http://schemas.microsoft.com/office/drawing/2014/main" id="{40A1D0AA-510C-4BED-ADA5-766194F9F0AE}"/>
              </a:ext>
            </a:extLst>
          </p:cNvPr>
          <p:cNvSpPr txBox="1"/>
          <p:nvPr/>
        </p:nvSpPr>
        <p:spPr>
          <a:xfrm>
            <a:off x="253277" y="1140589"/>
            <a:ext cx="8136081" cy="2862322"/>
          </a:xfrm>
          <a:prstGeom prst="rect">
            <a:avLst/>
          </a:prstGeom>
          <a:noFill/>
        </p:spPr>
        <p:txBody>
          <a:bodyPr wrap="square" rtlCol="0">
            <a:spAutoFit/>
          </a:bodyPr>
          <a:lstStyle/>
          <a:p>
            <a:pPr marL="257175" indent="-257175">
              <a:buFont typeface="Arial" panose="020B0604020202020204" pitchFamily="34" charset="0"/>
              <a:buChar char="•"/>
            </a:pPr>
            <a:r>
              <a:rPr lang="en-AU" dirty="0"/>
              <a:t>Successive years of dry conditions can lead to dramatic downward changes in live fuel moisture content and thus heightened fire risk</a:t>
            </a:r>
          </a:p>
          <a:p>
            <a:pPr marL="257175" indent="-257175">
              <a:buFont typeface="Arial" panose="020B0604020202020204" pitchFamily="34" charset="0"/>
              <a:buChar char="•"/>
            </a:pPr>
            <a:endParaRPr lang="en-AU" dirty="0"/>
          </a:p>
          <a:p>
            <a:pPr marL="257175" indent="-257175">
              <a:buFont typeface="Arial" panose="020B0604020202020204" pitchFamily="34" charset="0"/>
              <a:buChar char="•"/>
            </a:pPr>
            <a:r>
              <a:rPr lang="en-AU" dirty="0"/>
              <a:t>Fuel moisture can rapidly decrease coinciding with heatwaves</a:t>
            </a:r>
          </a:p>
          <a:p>
            <a:pPr marL="257175" indent="-257175">
              <a:buFont typeface="Arial" panose="020B0604020202020204" pitchFamily="34" charset="0"/>
              <a:buChar char="•"/>
            </a:pPr>
            <a:endParaRPr lang="en-AU" dirty="0"/>
          </a:p>
          <a:p>
            <a:pPr marL="257175" indent="-257175">
              <a:buFont typeface="Arial" panose="020B0604020202020204" pitchFamily="34" charset="0"/>
              <a:buChar char="•"/>
            </a:pPr>
            <a:r>
              <a:rPr lang="en-AU" dirty="0"/>
              <a:t>Live fuel moisture content provided the most immediate indicator of present fire risk. Soil moisture content permitted an assessment of future changes in fuel moisture content. Both of these integrated changes in meteorological parameters. </a:t>
            </a:r>
          </a:p>
          <a:p>
            <a:pPr marL="257175" indent="-257175">
              <a:buFont typeface="Arial" panose="020B0604020202020204" pitchFamily="34" charset="0"/>
              <a:buChar char="•"/>
            </a:pPr>
            <a:endParaRPr lang="en-AU" dirty="0"/>
          </a:p>
        </p:txBody>
      </p:sp>
      <p:pic>
        <p:nvPicPr>
          <p:cNvPr id="7" name="Picture 6">
            <a:extLst>
              <a:ext uri="{FF2B5EF4-FFF2-40B4-BE49-F238E27FC236}">
                <a16:creationId xmlns:a16="http://schemas.microsoft.com/office/drawing/2014/main" id="{44324527-8A67-4DD6-B16C-CA6AF24298EA}"/>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8" name="Picture 7">
            <a:extLst>
              <a:ext uri="{FF2B5EF4-FFF2-40B4-BE49-F238E27FC236}">
                <a16:creationId xmlns:a16="http://schemas.microsoft.com/office/drawing/2014/main" id="{4477DAA5-7BDC-4676-BFEB-DEF2FF85C0E0}"/>
              </a:ext>
            </a:extLst>
          </p:cNvPr>
          <p:cNvPicPr>
            <a:picLocks noChangeAspect="1"/>
          </p:cNvPicPr>
          <p:nvPr/>
        </p:nvPicPr>
        <p:blipFill rotWithShape="1">
          <a:blip r:embed="rId4"/>
          <a:srcRect t="6262" r="60378"/>
          <a:stretch/>
        </p:blipFill>
        <p:spPr>
          <a:xfrm>
            <a:off x="7995515" y="4595811"/>
            <a:ext cx="453160" cy="362103"/>
          </a:xfrm>
          <a:prstGeom prst="rect">
            <a:avLst/>
          </a:prstGeom>
        </p:spPr>
      </p:pic>
    </p:spTree>
    <p:extLst>
      <p:ext uri="{BB962C8B-B14F-4D97-AF65-F5344CB8AC3E}">
        <p14:creationId xmlns:p14="http://schemas.microsoft.com/office/powerpoint/2010/main" val="32124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EEE16-85A9-4BE4-A474-E250E481719D}"/>
              </a:ext>
            </a:extLst>
          </p:cNvPr>
          <p:cNvSpPr txBox="1"/>
          <p:nvPr/>
        </p:nvSpPr>
        <p:spPr>
          <a:xfrm>
            <a:off x="498763" y="264969"/>
            <a:ext cx="7674275" cy="4616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fontScale="70000" lnSpcReduction="20000"/>
          </a:bodyPr>
          <a:lstStyle>
            <a:defPPr>
              <a:defRPr lang="en-US"/>
            </a:defPPr>
            <a:lvl1pPr defTabSz="514350">
              <a:lnSpc>
                <a:spcPct val="80000"/>
              </a:lnSpc>
              <a:spcAft>
                <a:spcPts val="450"/>
              </a:spcAft>
              <a:defRPr sz="3300">
                <a:solidFill>
                  <a:schemeClr val="accent1"/>
                </a:solidFill>
                <a:latin typeface="+mj-lt"/>
              </a:defRPr>
            </a:lvl1pPr>
          </a:lstStyle>
          <a:p>
            <a:r>
              <a:rPr lang="en-AU"/>
              <a:t>Opportunities of research to better estimate fire risk</a:t>
            </a:r>
          </a:p>
        </p:txBody>
      </p:sp>
      <p:pic>
        <p:nvPicPr>
          <p:cNvPr id="7" name="Picture 6">
            <a:extLst>
              <a:ext uri="{FF2B5EF4-FFF2-40B4-BE49-F238E27FC236}">
                <a16:creationId xmlns:a16="http://schemas.microsoft.com/office/drawing/2014/main" id="{44324527-8A67-4DD6-B16C-CA6AF24298EA}"/>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8" name="Picture 7">
            <a:extLst>
              <a:ext uri="{FF2B5EF4-FFF2-40B4-BE49-F238E27FC236}">
                <a16:creationId xmlns:a16="http://schemas.microsoft.com/office/drawing/2014/main" id="{4477DAA5-7BDC-4676-BFEB-DEF2FF85C0E0}"/>
              </a:ext>
            </a:extLst>
          </p:cNvPr>
          <p:cNvPicPr>
            <a:picLocks noChangeAspect="1"/>
          </p:cNvPicPr>
          <p:nvPr/>
        </p:nvPicPr>
        <p:blipFill rotWithShape="1">
          <a:blip r:embed="rId4"/>
          <a:srcRect t="6262" r="60378"/>
          <a:stretch/>
        </p:blipFill>
        <p:spPr>
          <a:xfrm>
            <a:off x="7995515" y="4595811"/>
            <a:ext cx="453160" cy="362103"/>
          </a:xfrm>
          <a:prstGeom prst="rect">
            <a:avLst/>
          </a:prstGeom>
        </p:spPr>
      </p:pic>
      <p:sp>
        <p:nvSpPr>
          <p:cNvPr id="9" name="TextBox 8">
            <a:extLst>
              <a:ext uri="{FF2B5EF4-FFF2-40B4-BE49-F238E27FC236}">
                <a16:creationId xmlns:a16="http://schemas.microsoft.com/office/drawing/2014/main" id="{1B0E3C78-09CF-4516-9308-400CA578FAA2}"/>
              </a:ext>
            </a:extLst>
          </p:cNvPr>
          <p:cNvSpPr txBox="1"/>
          <p:nvPr/>
        </p:nvSpPr>
        <p:spPr>
          <a:xfrm>
            <a:off x="141402" y="844599"/>
            <a:ext cx="8861196"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AU" dirty="0"/>
              <a:t>Understand the nature and quantity of the interactions between the variables examined.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Stablishing links between heatwaves and fire risk resulting from changes in fuel moisture content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Further investigate differences in FMC at a finer detail across the landscape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Consideration of dead fuel moisture to develop a complete assessment of fuel availability.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Incorporate soil and live fuel moisture content in the Australian Fire Danger Rating System (AFDRS) </a:t>
            </a:r>
            <a:r>
              <a:rPr lang="en-US" dirty="0"/>
              <a:t>to represent conditions under which live fuels are also available to burn </a:t>
            </a:r>
            <a:r>
              <a:rPr lang="en-US" dirty="0">
                <a:sym typeface="Wingdings" panose="05000000000000000000" pitchFamily="2" charset="2"/>
              </a:rPr>
              <a:t></a:t>
            </a:r>
            <a:r>
              <a:rPr lang="en-US" dirty="0"/>
              <a:t> urgent under climate change. </a:t>
            </a:r>
            <a:endParaRPr lang="en-AU" dirty="0"/>
          </a:p>
          <a:p>
            <a:endParaRPr lang="en-US" sz="1800" dirty="0">
              <a:effectLst/>
              <a:latin typeface="Century Gothic"/>
              <a:ea typeface="Cambria"/>
              <a:cs typeface="Arial" panose="020B0604020202020204" pitchFamily="34" charset="0"/>
            </a:endParaRPr>
          </a:p>
          <a:p>
            <a:endParaRPr lang="en-AU" dirty="0"/>
          </a:p>
        </p:txBody>
      </p:sp>
    </p:spTree>
    <p:extLst>
      <p:ext uri="{BB962C8B-B14F-4D97-AF65-F5344CB8AC3E}">
        <p14:creationId xmlns:p14="http://schemas.microsoft.com/office/powerpoint/2010/main" val="36155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F500F-2081-411A-A323-1BFF62E6F74A}"/>
              </a:ext>
            </a:extLst>
          </p:cNvPr>
          <p:cNvSpPr>
            <a:spLocks noGrp="1"/>
          </p:cNvSpPr>
          <p:nvPr>
            <p:ph type="body" sz="quarter" idx="13"/>
          </p:nvPr>
        </p:nvSpPr>
        <p:spPr>
          <a:xfrm>
            <a:off x="1239099" y="363187"/>
            <a:ext cx="5612607" cy="1702730"/>
          </a:xfrm>
        </p:spPr>
        <p:txBody>
          <a:bodyPr>
            <a:normAutofit/>
          </a:bodyPr>
          <a:lstStyle/>
          <a:p>
            <a:r>
              <a:rPr lang="en-AU" sz="4800"/>
              <a:t>Thank you</a:t>
            </a:r>
          </a:p>
        </p:txBody>
      </p:sp>
      <p:pic>
        <p:nvPicPr>
          <p:cNvPr id="8" name="Picture 7">
            <a:extLst>
              <a:ext uri="{FF2B5EF4-FFF2-40B4-BE49-F238E27FC236}">
                <a16:creationId xmlns:a16="http://schemas.microsoft.com/office/drawing/2014/main" id="{90E2C073-8BFF-413E-A81C-0369E4FEAB99}"/>
              </a:ext>
            </a:extLst>
          </p:cNvPr>
          <p:cNvPicPr>
            <a:picLocks noChangeAspect="1"/>
          </p:cNvPicPr>
          <p:nvPr/>
        </p:nvPicPr>
        <p:blipFill>
          <a:blip r:embed="rId3"/>
          <a:stretch>
            <a:fillRect/>
          </a:stretch>
        </p:blipFill>
        <p:spPr>
          <a:xfrm>
            <a:off x="740139" y="4467821"/>
            <a:ext cx="1801094" cy="439871"/>
          </a:xfrm>
          <a:prstGeom prst="rect">
            <a:avLst/>
          </a:prstGeom>
        </p:spPr>
      </p:pic>
      <p:pic>
        <p:nvPicPr>
          <p:cNvPr id="9" name="Picture 8">
            <a:extLst>
              <a:ext uri="{FF2B5EF4-FFF2-40B4-BE49-F238E27FC236}">
                <a16:creationId xmlns:a16="http://schemas.microsoft.com/office/drawing/2014/main" id="{DA75DCD7-773F-43E9-9BE8-82BC7CA14B7B}"/>
              </a:ext>
            </a:extLst>
          </p:cNvPr>
          <p:cNvPicPr>
            <a:picLocks noChangeAspect="1"/>
          </p:cNvPicPr>
          <p:nvPr/>
        </p:nvPicPr>
        <p:blipFill>
          <a:blip r:embed="rId4"/>
          <a:stretch>
            <a:fillRect/>
          </a:stretch>
        </p:blipFill>
        <p:spPr>
          <a:xfrm>
            <a:off x="754862" y="3355236"/>
            <a:ext cx="1389365" cy="469256"/>
          </a:xfrm>
          <a:prstGeom prst="rect">
            <a:avLst/>
          </a:prstGeom>
        </p:spPr>
      </p:pic>
      <p:sp>
        <p:nvSpPr>
          <p:cNvPr id="12" name="TextBox 11">
            <a:extLst>
              <a:ext uri="{FF2B5EF4-FFF2-40B4-BE49-F238E27FC236}">
                <a16:creationId xmlns:a16="http://schemas.microsoft.com/office/drawing/2014/main" id="{C3F47B40-3FC5-44D3-833A-186485A80B01}"/>
              </a:ext>
            </a:extLst>
          </p:cNvPr>
          <p:cNvSpPr txBox="1"/>
          <p:nvPr/>
        </p:nvSpPr>
        <p:spPr>
          <a:xfrm>
            <a:off x="3286757" y="1911846"/>
            <a:ext cx="2865014" cy="3231654"/>
          </a:xfrm>
          <a:prstGeom prst="rect">
            <a:avLst/>
          </a:prstGeom>
          <a:noFill/>
        </p:spPr>
        <p:txBody>
          <a:bodyPr wrap="square" rtlCol="0">
            <a:spAutoFit/>
          </a:bodyPr>
          <a:lstStyle/>
          <a:p>
            <a:r>
              <a:rPr lang="en-AU" sz="1200" dirty="0"/>
              <a:t>Bushfire and Natural Hazards Co-operative Research Centre</a:t>
            </a:r>
          </a:p>
          <a:p>
            <a:endParaRPr lang="en-AU" sz="1200" dirty="0"/>
          </a:p>
          <a:p>
            <a:r>
              <a:rPr lang="en-AU" sz="1200" dirty="0"/>
              <a:t>WA DFES</a:t>
            </a:r>
          </a:p>
          <a:p>
            <a:r>
              <a:rPr lang="en-AU" sz="1200" dirty="0"/>
              <a:t>Jackson Parker, Agnes Kristina</a:t>
            </a:r>
          </a:p>
          <a:p>
            <a:endParaRPr lang="en-AU" sz="1200" dirty="0"/>
          </a:p>
          <a:p>
            <a:r>
              <a:rPr lang="en-AU" sz="1200" dirty="0"/>
              <a:t>WA DBCA</a:t>
            </a:r>
          </a:p>
          <a:p>
            <a:r>
              <a:rPr lang="en-AU" sz="1200" dirty="0"/>
              <a:t>Lachie McCaw, Valerie Densmore</a:t>
            </a:r>
          </a:p>
          <a:p>
            <a:endParaRPr lang="en-AU" sz="1200" dirty="0"/>
          </a:p>
          <a:p>
            <a:r>
              <a:rPr lang="en-AU" sz="1200" dirty="0"/>
              <a:t>SA DEW</a:t>
            </a:r>
          </a:p>
          <a:p>
            <a:r>
              <a:rPr lang="en-AU" sz="1200" dirty="0"/>
              <a:t>Simeon Telfer</a:t>
            </a:r>
          </a:p>
          <a:p>
            <a:endParaRPr lang="en-AU" sz="1200" dirty="0"/>
          </a:p>
          <a:p>
            <a:r>
              <a:rPr lang="en-AU" sz="1200" dirty="0"/>
              <a:t>Vic DEWLP</a:t>
            </a:r>
          </a:p>
          <a:p>
            <a:r>
              <a:rPr lang="en-AU" sz="1200" dirty="0"/>
              <a:t>Anthony </a:t>
            </a:r>
            <a:r>
              <a:rPr lang="en-AU" sz="1200" dirty="0" err="1"/>
              <a:t>Cheesman</a:t>
            </a:r>
            <a:endParaRPr lang="en-AU" sz="1200" dirty="0"/>
          </a:p>
          <a:p>
            <a:endParaRPr lang="en-AU" sz="1200" dirty="0"/>
          </a:p>
          <a:p>
            <a:endParaRPr lang="en-AU" sz="1200" dirty="0"/>
          </a:p>
          <a:p>
            <a:endParaRPr lang="en-AU" sz="1200" dirty="0"/>
          </a:p>
        </p:txBody>
      </p:sp>
      <p:sp>
        <p:nvSpPr>
          <p:cNvPr id="13" name="TextBox 12">
            <a:extLst>
              <a:ext uri="{FF2B5EF4-FFF2-40B4-BE49-F238E27FC236}">
                <a16:creationId xmlns:a16="http://schemas.microsoft.com/office/drawing/2014/main" id="{BDDCE3B5-9311-4D72-AE5A-2FB2D9E72D21}"/>
              </a:ext>
            </a:extLst>
          </p:cNvPr>
          <p:cNvSpPr txBox="1"/>
          <p:nvPr/>
        </p:nvSpPr>
        <p:spPr>
          <a:xfrm>
            <a:off x="5938271" y="1911846"/>
            <a:ext cx="2080954" cy="2492990"/>
          </a:xfrm>
          <a:prstGeom prst="rect">
            <a:avLst/>
          </a:prstGeom>
          <a:noFill/>
        </p:spPr>
        <p:txBody>
          <a:bodyPr wrap="none" rtlCol="0">
            <a:spAutoFit/>
          </a:bodyPr>
          <a:lstStyle/>
          <a:p>
            <a:r>
              <a:rPr lang="en-AU" sz="1200" dirty="0"/>
              <a:t>ACT Parks</a:t>
            </a:r>
          </a:p>
          <a:p>
            <a:r>
              <a:rPr lang="en-AU" sz="1200" dirty="0"/>
              <a:t>Adam </a:t>
            </a:r>
            <a:r>
              <a:rPr lang="en-AU" sz="1200" dirty="0" err="1"/>
              <a:t>Leavesley</a:t>
            </a:r>
            <a:endParaRPr lang="en-AU" sz="1200" dirty="0"/>
          </a:p>
          <a:p>
            <a:endParaRPr lang="en-AU" sz="1200" dirty="0"/>
          </a:p>
          <a:p>
            <a:r>
              <a:rPr lang="en-AU" sz="1200" dirty="0"/>
              <a:t>NSW RFS</a:t>
            </a:r>
          </a:p>
          <a:p>
            <a:r>
              <a:rPr lang="en-AU" sz="1200" dirty="0"/>
              <a:t>Laurence McCoy </a:t>
            </a:r>
          </a:p>
          <a:p>
            <a:r>
              <a:rPr lang="en-AU" sz="1200" dirty="0"/>
              <a:t>David Field</a:t>
            </a:r>
          </a:p>
          <a:p>
            <a:endParaRPr lang="en-AU" sz="1200" dirty="0"/>
          </a:p>
          <a:p>
            <a:r>
              <a:rPr lang="en-AU" sz="1200" dirty="0"/>
              <a:t>QFES</a:t>
            </a:r>
          </a:p>
          <a:p>
            <a:r>
              <a:rPr lang="en-AU" sz="1200" dirty="0"/>
              <a:t>Ray Bott </a:t>
            </a:r>
          </a:p>
          <a:p>
            <a:r>
              <a:rPr lang="en-AU" sz="1200" dirty="0"/>
              <a:t>Russell Stephens-Peacock</a:t>
            </a:r>
          </a:p>
          <a:p>
            <a:endParaRPr lang="en-AU" sz="1200" dirty="0"/>
          </a:p>
          <a:p>
            <a:r>
              <a:rPr lang="en-AU" sz="1200" dirty="0"/>
              <a:t>Owen Salkin</a:t>
            </a:r>
          </a:p>
          <a:p>
            <a:r>
              <a:rPr lang="en-AU" sz="1200" dirty="0"/>
              <a:t>Natural Systems Analytics</a:t>
            </a:r>
          </a:p>
        </p:txBody>
      </p:sp>
    </p:spTree>
    <p:extLst>
      <p:ext uri="{BB962C8B-B14F-4D97-AF65-F5344CB8AC3E}">
        <p14:creationId xmlns:p14="http://schemas.microsoft.com/office/powerpoint/2010/main" val="74070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2484FC-EA2D-4003-9C27-341FAF2EEF98}"/>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18" name="Picture 17">
            <a:extLst>
              <a:ext uri="{FF2B5EF4-FFF2-40B4-BE49-F238E27FC236}">
                <a16:creationId xmlns:a16="http://schemas.microsoft.com/office/drawing/2014/main" id="{85885A23-65AC-4E12-9A85-0B6F0FD34C0C}"/>
              </a:ext>
            </a:extLst>
          </p:cNvPr>
          <p:cNvPicPr>
            <a:picLocks noChangeAspect="1"/>
          </p:cNvPicPr>
          <p:nvPr/>
        </p:nvPicPr>
        <p:blipFill rotWithShape="1">
          <a:blip r:embed="rId4"/>
          <a:srcRect t="6262" r="60378"/>
          <a:stretch/>
        </p:blipFill>
        <p:spPr>
          <a:xfrm>
            <a:off x="7995515" y="4595811"/>
            <a:ext cx="453160" cy="362103"/>
          </a:xfrm>
          <a:prstGeom prst="rect">
            <a:avLst/>
          </a:prstGeom>
        </p:spPr>
      </p:pic>
      <p:grpSp>
        <p:nvGrpSpPr>
          <p:cNvPr id="7" name="Group 6">
            <a:extLst>
              <a:ext uri="{FF2B5EF4-FFF2-40B4-BE49-F238E27FC236}">
                <a16:creationId xmlns:a16="http://schemas.microsoft.com/office/drawing/2014/main" id="{D1D50A39-0EF8-4E01-AD53-817A607ED6CB}"/>
              </a:ext>
            </a:extLst>
          </p:cNvPr>
          <p:cNvGrpSpPr/>
          <p:nvPr/>
        </p:nvGrpSpPr>
        <p:grpSpPr>
          <a:xfrm>
            <a:off x="-1" y="-421808"/>
            <a:ext cx="9238593" cy="5614521"/>
            <a:chOff x="196210" y="670029"/>
            <a:chExt cx="5926024" cy="4050829"/>
          </a:xfrm>
        </p:grpSpPr>
        <p:pic>
          <p:nvPicPr>
            <p:cNvPr id="8" name="Picture 7">
              <a:extLst>
                <a:ext uri="{FF2B5EF4-FFF2-40B4-BE49-F238E27FC236}">
                  <a16:creationId xmlns:a16="http://schemas.microsoft.com/office/drawing/2014/main" id="{57E3DCE3-9775-4B9C-B0D5-9FE9FD6251B9}"/>
                </a:ext>
              </a:extLst>
            </p:cNvPr>
            <p:cNvPicPr>
              <a:picLocks noChangeAspect="1"/>
            </p:cNvPicPr>
            <p:nvPr/>
          </p:nvPicPr>
          <p:blipFill>
            <a:blip r:embed="rId5"/>
            <a:stretch>
              <a:fillRect/>
            </a:stretch>
          </p:blipFill>
          <p:spPr>
            <a:xfrm>
              <a:off x="196210" y="670029"/>
              <a:ext cx="5926024" cy="4050829"/>
            </a:xfrm>
            <a:prstGeom prst="rect">
              <a:avLst/>
            </a:prstGeom>
          </p:spPr>
        </p:pic>
        <p:sp>
          <p:nvSpPr>
            <p:cNvPr id="9" name="TextBox 8">
              <a:extLst>
                <a:ext uri="{FF2B5EF4-FFF2-40B4-BE49-F238E27FC236}">
                  <a16:creationId xmlns:a16="http://schemas.microsoft.com/office/drawing/2014/main" id="{17940911-70EA-4247-B20D-3500CC964C6A}"/>
                </a:ext>
              </a:extLst>
            </p:cNvPr>
            <p:cNvSpPr txBox="1"/>
            <p:nvPr/>
          </p:nvSpPr>
          <p:spPr>
            <a:xfrm>
              <a:off x="5416911" y="4389946"/>
              <a:ext cx="571904" cy="155441"/>
            </a:xfrm>
            <a:prstGeom prst="rect">
              <a:avLst/>
            </a:prstGeom>
            <a:noFill/>
          </p:spPr>
          <p:txBody>
            <a:bodyPr wrap="none" rtlCol="0">
              <a:spAutoFit/>
            </a:bodyPr>
            <a:lstStyle/>
            <a:p>
              <a:r>
                <a:rPr lang="en-AU" sz="800" dirty="0">
                  <a:solidFill>
                    <a:schemeClr val="bg1"/>
                  </a:solidFill>
                </a:rPr>
                <a:t>@Matt Herbert</a:t>
              </a:r>
            </a:p>
          </p:txBody>
        </p:sp>
      </p:grpSp>
      <p:sp>
        <p:nvSpPr>
          <p:cNvPr id="11" name="TextBox 10">
            <a:extLst>
              <a:ext uri="{FF2B5EF4-FFF2-40B4-BE49-F238E27FC236}">
                <a16:creationId xmlns:a16="http://schemas.microsoft.com/office/drawing/2014/main" id="{4E5369CC-6F6C-4255-8414-47A5A517D35C}"/>
              </a:ext>
            </a:extLst>
          </p:cNvPr>
          <p:cNvSpPr txBox="1"/>
          <p:nvPr/>
        </p:nvSpPr>
        <p:spPr>
          <a:xfrm>
            <a:off x="1657227" y="0"/>
            <a:ext cx="5884149" cy="2862322"/>
          </a:xfrm>
          <a:prstGeom prst="rect">
            <a:avLst/>
          </a:prstGeom>
          <a:solidFill>
            <a:schemeClr val="accent5">
              <a:lumMod val="20000"/>
              <a:lumOff val="80000"/>
            </a:schemeClr>
          </a:solidFill>
        </p:spPr>
        <p:txBody>
          <a:bodyPr wrap="square">
            <a:spAutoFit/>
          </a:bodyPr>
          <a:lstStyle/>
          <a:p>
            <a:r>
              <a:rPr lang="en-AU" b="1" i="1" dirty="0">
                <a:solidFill>
                  <a:srgbClr val="000000"/>
                </a:solidFill>
                <a:effectLst/>
                <a:latin typeface="MonumentGrotesk"/>
              </a:rPr>
              <a:t>Mass canopy dieback event </a:t>
            </a:r>
            <a:r>
              <a:rPr lang="en-AU" b="0" i="1" dirty="0">
                <a:solidFill>
                  <a:srgbClr val="000000"/>
                </a:solidFill>
                <a:effectLst/>
                <a:latin typeface="MonumentGrotesk"/>
              </a:rPr>
              <a:t>at Kain’s Flat near Mudgee NSW</a:t>
            </a:r>
          </a:p>
          <a:p>
            <a:endParaRPr lang="en-AU" i="1" dirty="0">
              <a:solidFill>
                <a:srgbClr val="000000"/>
              </a:solidFill>
              <a:latin typeface="MonumentGrotesk"/>
            </a:endParaRPr>
          </a:p>
          <a:p>
            <a:r>
              <a:rPr lang="en-AU" dirty="0">
                <a:solidFill>
                  <a:srgbClr val="000000"/>
                </a:solidFill>
                <a:latin typeface="MonumentGrotesk"/>
              </a:rPr>
              <a:t>Lat, Lon: 32.4723095 , 149.8822149</a:t>
            </a:r>
          </a:p>
          <a:p>
            <a:endParaRPr lang="en-AU" b="0" i="1" dirty="0">
              <a:solidFill>
                <a:srgbClr val="000000"/>
              </a:solidFill>
              <a:effectLst/>
              <a:latin typeface="MonumentGrotesk"/>
            </a:endParaRPr>
          </a:p>
          <a:p>
            <a:r>
              <a:rPr lang="en-AU" dirty="0">
                <a:solidFill>
                  <a:srgbClr val="000000"/>
                </a:solidFill>
                <a:latin typeface="MonumentGrotesk"/>
              </a:rPr>
              <a:t>“These shot was taken in 19/1/2020 - it is looking in one direction - all other directions look much the same with dead trees” Matt Herbert</a:t>
            </a:r>
          </a:p>
          <a:p>
            <a:endParaRPr lang="en-AU" dirty="0">
              <a:solidFill>
                <a:srgbClr val="000000"/>
              </a:solidFill>
              <a:latin typeface="MonumentGrotesk"/>
            </a:endParaRPr>
          </a:p>
          <a:p>
            <a:r>
              <a:rPr lang="en-AU" i="1" dirty="0">
                <a:solidFill>
                  <a:srgbClr val="000000"/>
                </a:solidFill>
                <a:latin typeface="MonumentGrotesk"/>
              </a:rPr>
              <a:t>Source: The Dead Tree Detective</a:t>
            </a:r>
          </a:p>
          <a:p>
            <a:endParaRPr lang="en-AU" dirty="0">
              <a:solidFill>
                <a:srgbClr val="000000"/>
              </a:solidFill>
              <a:latin typeface="MonumentGrotesk"/>
            </a:endParaRPr>
          </a:p>
        </p:txBody>
      </p:sp>
      <p:pic>
        <p:nvPicPr>
          <p:cNvPr id="13" name="Picture 12">
            <a:extLst>
              <a:ext uri="{FF2B5EF4-FFF2-40B4-BE49-F238E27FC236}">
                <a16:creationId xmlns:a16="http://schemas.microsoft.com/office/drawing/2014/main" id="{B2D00565-54DA-4771-99BA-D86E57CCBF9E}"/>
              </a:ext>
            </a:extLst>
          </p:cNvPr>
          <p:cNvPicPr>
            <a:picLocks noChangeAspect="1"/>
          </p:cNvPicPr>
          <p:nvPr/>
        </p:nvPicPr>
        <p:blipFill>
          <a:blip r:embed="rId6"/>
          <a:stretch>
            <a:fillRect/>
          </a:stretch>
        </p:blipFill>
        <p:spPr>
          <a:xfrm>
            <a:off x="48768" y="2280375"/>
            <a:ext cx="4523232" cy="2651550"/>
          </a:xfrm>
          <a:prstGeom prst="rect">
            <a:avLst/>
          </a:prstGeom>
        </p:spPr>
      </p:pic>
      <p:pic>
        <p:nvPicPr>
          <p:cNvPr id="14" name="Picture 13">
            <a:extLst>
              <a:ext uri="{FF2B5EF4-FFF2-40B4-BE49-F238E27FC236}">
                <a16:creationId xmlns:a16="http://schemas.microsoft.com/office/drawing/2014/main" id="{A27FA520-103A-4796-9303-D518BC3B9E8C}"/>
              </a:ext>
            </a:extLst>
          </p:cNvPr>
          <p:cNvPicPr>
            <a:picLocks noChangeAspect="1"/>
          </p:cNvPicPr>
          <p:nvPr/>
        </p:nvPicPr>
        <p:blipFill>
          <a:blip r:embed="rId7"/>
          <a:stretch>
            <a:fillRect/>
          </a:stretch>
        </p:blipFill>
        <p:spPr>
          <a:xfrm>
            <a:off x="4572000" y="2271200"/>
            <a:ext cx="4523232" cy="2660725"/>
          </a:xfrm>
          <a:prstGeom prst="rect">
            <a:avLst/>
          </a:prstGeom>
        </p:spPr>
      </p:pic>
      <p:sp>
        <p:nvSpPr>
          <p:cNvPr id="10" name="Rectangle 9">
            <a:extLst>
              <a:ext uri="{FF2B5EF4-FFF2-40B4-BE49-F238E27FC236}">
                <a16:creationId xmlns:a16="http://schemas.microsoft.com/office/drawing/2014/main" id="{547FA144-EB60-4DCE-B31C-842E6F095991}"/>
              </a:ext>
            </a:extLst>
          </p:cNvPr>
          <p:cNvSpPr/>
          <p:nvPr/>
        </p:nvSpPr>
        <p:spPr>
          <a:xfrm>
            <a:off x="2545643" y="4886295"/>
            <a:ext cx="3761762" cy="261610"/>
          </a:xfrm>
          <a:prstGeom prst="rect">
            <a:avLst/>
          </a:prstGeom>
        </p:spPr>
        <p:txBody>
          <a:bodyPr wrap="square">
            <a:spAutoFit/>
          </a:bodyPr>
          <a:lstStyle/>
          <a:p>
            <a:pPr algn="ctr"/>
            <a:r>
              <a:rPr lang="en-AU" sz="1050">
                <a:solidFill>
                  <a:schemeClr val="bg2"/>
                </a:solidFill>
              </a:rPr>
              <a:t>http://wenfo.org/afms/</a:t>
            </a:r>
          </a:p>
        </p:txBody>
      </p:sp>
    </p:spTree>
    <p:extLst>
      <p:ext uri="{BB962C8B-B14F-4D97-AF65-F5344CB8AC3E}">
        <p14:creationId xmlns:p14="http://schemas.microsoft.com/office/powerpoint/2010/main" val="28507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9">
            <a:extLst>
              <a:ext uri="{FF2B5EF4-FFF2-40B4-BE49-F238E27FC236}">
                <a16:creationId xmlns:a16="http://schemas.microsoft.com/office/drawing/2014/main" id="{8B1A9902-E3E9-46CA-A497-2D21B1207967}"/>
              </a:ext>
            </a:extLst>
          </p:cNvPr>
          <p:cNvSpPr>
            <a:spLocks noChangeArrowheads="1"/>
          </p:cNvSpPr>
          <p:nvPr/>
        </p:nvSpPr>
        <p:spPr bwMode="auto">
          <a:xfrm>
            <a:off x="323530" y="157010"/>
            <a:ext cx="8285078" cy="8071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a:bodyPr>
          <a:lstStyle/>
          <a:p>
            <a:pPr defTabSz="514350">
              <a:lnSpc>
                <a:spcPct val="80000"/>
              </a:lnSpc>
              <a:spcAft>
                <a:spcPts val="450"/>
              </a:spcAft>
            </a:pPr>
            <a:r>
              <a:rPr lang="en-AU" sz="3300">
                <a:solidFill>
                  <a:schemeClr val="accent1"/>
                </a:solidFill>
                <a:latin typeface="+mj-lt"/>
              </a:rPr>
              <a:t>What factors contributed to severity of  Black Summer? </a:t>
            </a:r>
          </a:p>
        </p:txBody>
      </p:sp>
      <p:sp>
        <p:nvSpPr>
          <p:cNvPr id="16" name="TextBox 15">
            <a:extLst>
              <a:ext uri="{FF2B5EF4-FFF2-40B4-BE49-F238E27FC236}">
                <a16:creationId xmlns:a16="http://schemas.microsoft.com/office/drawing/2014/main" id="{E572002A-C17D-4BC6-AD6E-666D8E01A212}"/>
              </a:ext>
            </a:extLst>
          </p:cNvPr>
          <p:cNvSpPr txBox="1"/>
          <p:nvPr/>
        </p:nvSpPr>
        <p:spPr>
          <a:xfrm>
            <a:off x="5816329" y="964202"/>
            <a:ext cx="3238820" cy="3660185"/>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200" dirty="0"/>
              <a:t>Six fires across Australia</a:t>
            </a:r>
          </a:p>
          <a:p>
            <a:pPr marL="457200" indent="-228600">
              <a:lnSpc>
                <a:spcPct val="90000"/>
              </a:lnSpc>
              <a:spcAft>
                <a:spcPts val="600"/>
              </a:spcAft>
              <a:buFont typeface="Arial" panose="020B0604020202020204" pitchFamily="34" charset="0"/>
              <a:buChar char="•"/>
            </a:pPr>
            <a:r>
              <a:rPr lang="en-US" sz="2200" dirty="0"/>
              <a:t>Investigate  soil/fuel/weather parameters</a:t>
            </a:r>
          </a:p>
          <a:p>
            <a:pPr marL="457200" indent="-228600">
              <a:lnSpc>
                <a:spcPct val="90000"/>
              </a:lnSpc>
              <a:spcAft>
                <a:spcPts val="600"/>
              </a:spcAft>
              <a:buFont typeface="Arial" panose="020B0604020202020204" pitchFamily="34" charset="0"/>
              <a:buChar char="•"/>
            </a:pPr>
            <a:r>
              <a:rPr lang="en-AU" sz="2200" dirty="0"/>
              <a:t>Over scales of days, weeks, months and years</a:t>
            </a:r>
            <a:endParaRPr lang="en-US" sz="2200" dirty="0"/>
          </a:p>
        </p:txBody>
      </p:sp>
      <p:pic>
        <p:nvPicPr>
          <p:cNvPr id="3" name="Picture 2">
            <a:extLst>
              <a:ext uri="{FF2B5EF4-FFF2-40B4-BE49-F238E27FC236}">
                <a16:creationId xmlns:a16="http://schemas.microsoft.com/office/drawing/2014/main" id="{D4298386-DCF7-4F74-B480-8565DBCBED5C}"/>
              </a:ext>
            </a:extLst>
          </p:cNvPr>
          <p:cNvPicPr>
            <a:picLocks noChangeAspect="1"/>
          </p:cNvPicPr>
          <p:nvPr/>
        </p:nvPicPr>
        <p:blipFill>
          <a:blip r:embed="rId3"/>
          <a:stretch>
            <a:fillRect/>
          </a:stretch>
        </p:blipFill>
        <p:spPr>
          <a:xfrm>
            <a:off x="161765" y="1529241"/>
            <a:ext cx="5816329" cy="2715865"/>
          </a:xfrm>
          <a:prstGeom prst="rect">
            <a:avLst/>
          </a:prstGeom>
        </p:spPr>
      </p:pic>
      <p:pic>
        <p:nvPicPr>
          <p:cNvPr id="17" name="Picture 16">
            <a:extLst>
              <a:ext uri="{FF2B5EF4-FFF2-40B4-BE49-F238E27FC236}">
                <a16:creationId xmlns:a16="http://schemas.microsoft.com/office/drawing/2014/main" id="{3D2484FC-EA2D-4003-9C27-341FAF2EEF98}"/>
              </a:ext>
            </a:extLst>
          </p:cNvPr>
          <p:cNvPicPr>
            <a:picLocks noChangeAspect="1"/>
          </p:cNvPicPr>
          <p:nvPr/>
        </p:nvPicPr>
        <p:blipFill rotWithShape="1">
          <a:blip r:embed="rId4"/>
          <a:srcRect r="65205"/>
          <a:stretch/>
        </p:blipFill>
        <p:spPr>
          <a:xfrm>
            <a:off x="7435739" y="4624386"/>
            <a:ext cx="438150" cy="307539"/>
          </a:xfrm>
          <a:prstGeom prst="rect">
            <a:avLst/>
          </a:prstGeom>
        </p:spPr>
      </p:pic>
      <p:pic>
        <p:nvPicPr>
          <p:cNvPr id="18" name="Picture 17">
            <a:extLst>
              <a:ext uri="{FF2B5EF4-FFF2-40B4-BE49-F238E27FC236}">
                <a16:creationId xmlns:a16="http://schemas.microsoft.com/office/drawing/2014/main" id="{85885A23-65AC-4E12-9A85-0B6F0FD34C0C}"/>
              </a:ext>
            </a:extLst>
          </p:cNvPr>
          <p:cNvPicPr>
            <a:picLocks noChangeAspect="1"/>
          </p:cNvPicPr>
          <p:nvPr/>
        </p:nvPicPr>
        <p:blipFill rotWithShape="1">
          <a:blip r:embed="rId5"/>
          <a:srcRect t="6262" r="60378"/>
          <a:stretch/>
        </p:blipFill>
        <p:spPr>
          <a:xfrm>
            <a:off x="7995515" y="4595811"/>
            <a:ext cx="453160" cy="362103"/>
          </a:xfrm>
          <a:prstGeom prst="rect">
            <a:avLst/>
          </a:prstGeom>
        </p:spPr>
      </p:pic>
    </p:spTree>
    <p:extLst>
      <p:ext uri="{BB962C8B-B14F-4D97-AF65-F5344CB8AC3E}">
        <p14:creationId xmlns:p14="http://schemas.microsoft.com/office/powerpoint/2010/main" val="164486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33C2FA-56D2-4F37-AA3C-FD368E24E3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37026" y="93518"/>
            <a:ext cx="5013392" cy="4595118"/>
          </a:xfrm>
          <a:prstGeom prst="rect">
            <a:avLst/>
          </a:prstGeom>
        </p:spPr>
      </p:pic>
      <p:sp>
        <p:nvSpPr>
          <p:cNvPr id="2" name="TextBox 1">
            <a:extLst>
              <a:ext uri="{FF2B5EF4-FFF2-40B4-BE49-F238E27FC236}">
                <a16:creationId xmlns:a16="http://schemas.microsoft.com/office/drawing/2014/main" id="{9E1603C7-AEFF-4E5A-886E-85FFC2A69828}"/>
              </a:ext>
            </a:extLst>
          </p:cNvPr>
          <p:cNvSpPr txBox="1"/>
          <p:nvPr/>
        </p:nvSpPr>
        <p:spPr>
          <a:xfrm>
            <a:off x="497816" y="201161"/>
            <a:ext cx="3368235" cy="21221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fontScale="92500" lnSpcReduction="10000"/>
          </a:bodyPr>
          <a:lstStyle>
            <a:defPPr>
              <a:defRPr lang="en-US"/>
            </a:defPPr>
            <a:lvl1pPr defTabSz="514350">
              <a:lnSpc>
                <a:spcPct val="120000"/>
              </a:lnSpc>
              <a:spcAft>
                <a:spcPts val="0"/>
              </a:spcAft>
              <a:defRPr sz="3300">
                <a:solidFill>
                  <a:schemeClr val="accent1"/>
                </a:solidFill>
                <a:latin typeface="+mj-lt"/>
              </a:defRPr>
            </a:lvl1pPr>
          </a:lstStyle>
          <a:p>
            <a:r>
              <a:rPr lang="en-AU" dirty="0"/>
              <a:t>Worst conditions on records at different timescales</a:t>
            </a:r>
          </a:p>
        </p:txBody>
      </p:sp>
      <p:pic>
        <p:nvPicPr>
          <p:cNvPr id="7" name="Picture 6">
            <a:extLst>
              <a:ext uri="{FF2B5EF4-FFF2-40B4-BE49-F238E27FC236}">
                <a16:creationId xmlns:a16="http://schemas.microsoft.com/office/drawing/2014/main" id="{B6A6A774-EF81-466D-ADD6-5B357BB612FB}"/>
              </a:ext>
            </a:extLst>
          </p:cNvPr>
          <p:cNvPicPr>
            <a:picLocks noChangeAspect="1"/>
          </p:cNvPicPr>
          <p:nvPr/>
        </p:nvPicPr>
        <p:blipFill rotWithShape="1">
          <a:blip r:embed="rId4"/>
          <a:srcRect r="65205"/>
          <a:stretch/>
        </p:blipFill>
        <p:spPr>
          <a:xfrm>
            <a:off x="7435739" y="4624386"/>
            <a:ext cx="438150" cy="307539"/>
          </a:xfrm>
          <a:prstGeom prst="rect">
            <a:avLst/>
          </a:prstGeom>
        </p:spPr>
      </p:pic>
      <p:pic>
        <p:nvPicPr>
          <p:cNvPr id="8" name="Picture 7">
            <a:extLst>
              <a:ext uri="{FF2B5EF4-FFF2-40B4-BE49-F238E27FC236}">
                <a16:creationId xmlns:a16="http://schemas.microsoft.com/office/drawing/2014/main" id="{A19C4D36-ABC3-4AB4-AE70-724F15E44F70}"/>
              </a:ext>
            </a:extLst>
          </p:cNvPr>
          <p:cNvPicPr>
            <a:picLocks noChangeAspect="1"/>
          </p:cNvPicPr>
          <p:nvPr/>
        </p:nvPicPr>
        <p:blipFill rotWithShape="1">
          <a:blip r:embed="rId5"/>
          <a:srcRect t="6262" r="60378"/>
          <a:stretch/>
        </p:blipFill>
        <p:spPr>
          <a:xfrm>
            <a:off x="7995515" y="4595811"/>
            <a:ext cx="453160" cy="362103"/>
          </a:xfrm>
          <a:prstGeom prst="rect">
            <a:avLst/>
          </a:prstGeom>
        </p:spPr>
      </p:pic>
      <p:sp>
        <p:nvSpPr>
          <p:cNvPr id="11" name="TextBox 10">
            <a:extLst>
              <a:ext uri="{FF2B5EF4-FFF2-40B4-BE49-F238E27FC236}">
                <a16:creationId xmlns:a16="http://schemas.microsoft.com/office/drawing/2014/main" id="{9EFBB33E-9262-447C-9454-13810636E4F8}"/>
              </a:ext>
            </a:extLst>
          </p:cNvPr>
          <p:cNvSpPr txBox="1"/>
          <p:nvPr/>
        </p:nvSpPr>
        <p:spPr>
          <a:xfrm>
            <a:off x="316194" y="3438034"/>
            <a:ext cx="3518051" cy="1154162"/>
          </a:xfrm>
          <a:prstGeom prst="rect">
            <a:avLst/>
          </a:prstGeom>
          <a:noFill/>
        </p:spPr>
        <p:txBody>
          <a:bodyPr wrap="square">
            <a:spAutoFit/>
          </a:bodyPr>
          <a:lstStyle>
            <a:defPPr>
              <a:defRPr lang="en-US"/>
            </a:defPPr>
            <a:lvl1pPr>
              <a:defRPr sz="1200">
                <a:effectLst/>
                <a:latin typeface="Century Gothic" panose="020B0502020202020204" pitchFamily="34" charset="0"/>
                <a:ea typeface="Cambria" panose="02040503050406030204" pitchFamily="18" charset="0"/>
                <a:cs typeface="Arial" panose="020B0604020202020204" pitchFamily="34" charset="0"/>
              </a:defRPr>
            </a:lvl1pPr>
          </a:lstStyle>
          <a:p>
            <a:r>
              <a:rPr lang="en-AU" dirty="0"/>
              <a:t>Summary of decile values of meteorological parameters and soil and fuel moisture content for each of the six fires investigated.</a:t>
            </a:r>
          </a:p>
          <a:p>
            <a:endParaRPr lang="en-AU" dirty="0"/>
          </a:p>
          <a:p>
            <a:r>
              <a:rPr lang="en-AU" sz="1050" dirty="0"/>
              <a:t>Note: Top right hand corner less significant due short data history and long averaging</a:t>
            </a:r>
          </a:p>
        </p:txBody>
      </p:sp>
    </p:spTree>
    <p:extLst>
      <p:ext uri="{BB962C8B-B14F-4D97-AF65-F5344CB8AC3E}">
        <p14:creationId xmlns:p14="http://schemas.microsoft.com/office/powerpoint/2010/main" val="36926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C08C5EA-CE56-4280-B768-4A02515FC89B}"/>
              </a:ext>
            </a:extLst>
          </p:cNvPr>
          <p:cNvSpPr txBox="1"/>
          <p:nvPr/>
        </p:nvSpPr>
        <p:spPr>
          <a:xfrm rot="16200000">
            <a:off x="-374212" y="4277940"/>
            <a:ext cx="1025423" cy="246221"/>
          </a:xfrm>
          <a:prstGeom prst="rect">
            <a:avLst/>
          </a:prstGeom>
          <a:solidFill>
            <a:schemeClr val="bg1"/>
          </a:solidFill>
        </p:spPr>
        <p:txBody>
          <a:bodyPr wrap="square" lIns="91440" tIns="45720" rIns="91440" bIns="45720" rtlCol="0" anchor="t">
            <a:spAutoFit/>
          </a:bodyPr>
          <a:lstStyle/>
          <a:p>
            <a:r>
              <a:rPr lang="en-US" sz="1000" dirty="0">
                <a:ea typeface="+mn-lt"/>
                <a:cs typeface="+mn-lt"/>
              </a:rPr>
              <a:t>Soil moisture</a:t>
            </a:r>
            <a:endParaRPr lang="en-AU" sz="1000" dirty="0"/>
          </a:p>
        </p:txBody>
      </p:sp>
      <p:sp>
        <p:nvSpPr>
          <p:cNvPr id="2" name="TextBox 1">
            <a:extLst>
              <a:ext uri="{FF2B5EF4-FFF2-40B4-BE49-F238E27FC236}">
                <a16:creationId xmlns:a16="http://schemas.microsoft.com/office/drawing/2014/main" id="{B655E2CE-377A-44BE-A7A1-411C1EF4BCC8}"/>
              </a:ext>
            </a:extLst>
          </p:cNvPr>
          <p:cNvSpPr txBox="1"/>
          <p:nvPr/>
        </p:nvSpPr>
        <p:spPr>
          <a:xfrm>
            <a:off x="173865" y="123780"/>
            <a:ext cx="8838160" cy="6917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Autofit/>
          </a:bodyPr>
          <a:lstStyle>
            <a:defPPr>
              <a:defRPr lang="en-US"/>
            </a:defPPr>
            <a:lvl1pPr defTabSz="514350">
              <a:lnSpc>
                <a:spcPct val="80000"/>
              </a:lnSpc>
              <a:spcAft>
                <a:spcPts val="450"/>
              </a:spcAft>
              <a:defRPr sz="3300">
                <a:solidFill>
                  <a:schemeClr val="accent1"/>
                </a:solidFill>
                <a:latin typeface="+mj-lt"/>
              </a:defRPr>
            </a:lvl1pPr>
          </a:lstStyle>
          <a:p>
            <a:r>
              <a:rPr lang="en-AU" sz="3200" dirty="0"/>
              <a:t>Multiyear development of conditions that favour bushfires</a:t>
            </a:r>
          </a:p>
        </p:txBody>
      </p:sp>
      <p:pic>
        <p:nvPicPr>
          <p:cNvPr id="5" name="Picture 4">
            <a:extLst>
              <a:ext uri="{FF2B5EF4-FFF2-40B4-BE49-F238E27FC236}">
                <a16:creationId xmlns:a16="http://schemas.microsoft.com/office/drawing/2014/main" id="{7C66A08C-0B17-42DB-B569-312B830BF4E5}"/>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7" name="Picture 6">
            <a:extLst>
              <a:ext uri="{FF2B5EF4-FFF2-40B4-BE49-F238E27FC236}">
                <a16:creationId xmlns:a16="http://schemas.microsoft.com/office/drawing/2014/main" id="{7EACEC63-2C95-4F2D-8730-E2BD44E9D51D}"/>
              </a:ext>
            </a:extLst>
          </p:cNvPr>
          <p:cNvPicPr>
            <a:picLocks noChangeAspect="1"/>
          </p:cNvPicPr>
          <p:nvPr/>
        </p:nvPicPr>
        <p:blipFill rotWithShape="1">
          <a:blip r:embed="rId4"/>
          <a:srcRect t="6262" r="60378"/>
          <a:stretch/>
        </p:blipFill>
        <p:spPr>
          <a:xfrm>
            <a:off x="7995515" y="4595811"/>
            <a:ext cx="453160" cy="362103"/>
          </a:xfrm>
          <a:prstGeom prst="rect">
            <a:avLst/>
          </a:prstGeom>
        </p:spPr>
      </p:pic>
      <p:pic>
        <p:nvPicPr>
          <p:cNvPr id="12" name="Picture 11">
            <a:extLst>
              <a:ext uri="{FF2B5EF4-FFF2-40B4-BE49-F238E27FC236}">
                <a16:creationId xmlns:a16="http://schemas.microsoft.com/office/drawing/2014/main" id="{FD2C96DE-5413-4CA4-996B-B262DDD0A507}"/>
              </a:ext>
            </a:extLst>
          </p:cNvPr>
          <p:cNvPicPr/>
          <p:nvPr/>
        </p:nvPicPr>
        <p:blipFill rotWithShape="1">
          <a:blip r:embed="rId5">
            <a:extLst>
              <a:ext uri="{28A0092B-C50C-407E-A947-70E740481C1C}">
                <a14:useLocalDpi xmlns:a14="http://schemas.microsoft.com/office/drawing/2010/main" val="0"/>
              </a:ext>
            </a:extLst>
          </a:blip>
          <a:srcRect l="5472" t="7237" r="6625" b="6578"/>
          <a:stretch/>
        </p:blipFill>
        <p:spPr>
          <a:xfrm>
            <a:off x="335045" y="852175"/>
            <a:ext cx="4324753" cy="4240225"/>
          </a:xfrm>
          <a:prstGeom prst="rect">
            <a:avLst/>
          </a:prstGeom>
        </p:spPr>
      </p:pic>
      <p:grpSp>
        <p:nvGrpSpPr>
          <p:cNvPr id="6" name="Group 5">
            <a:extLst>
              <a:ext uri="{FF2B5EF4-FFF2-40B4-BE49-F238E27FC236}">
                <a16:creationId xmlns:a16="http://schemas.microsoft.com/office/drawing/2014/main" id="{743CB594-C5B5-49D1-B959-4333106155FE}"/>
              </a:ext>
            </a:extLst>
          </p:cNvPr>
          <p:cNvGrpSpPr/>
          <p:nvPr/>
        </p:nvGrpSpPr>
        <p:grpSpPr>
          <a:xfrm>
            <a:off x="4395445" y="815496"/>
            <a:ext cx="4696316" cy="2098925"/>
            <a:chOff x="4175759" y="815496"/>
            <a:chExt cx="4696316" cy="2098925"/>
          </a:xfrm>
        </p:grpSpPr>
        <p:pic>
          <p:nvPicPr>
            <p:cNvPr id="8" name="Picture 7">
              <a:extLst>
                <a:ext uri="{FF2B5EF4-FFF2-40B4-BE49-F238E27FC236}">
                  <a16:creationId xmlns:a16="http://schemas.microsoft.com/office/drawing/2014/main" id="{A824DE62-3CC9-453E-B02C-170182625537}"/>
                </a:ext>
              </a:extLst>
            </p:cNvPr>
            <p:cNvPicPr>
              <a:picLocks noChangeAspect="1"/>
            </p:cNvPicPr>
            <p:nvPr/>
          </p:nvPicPr>
          <p:blipFill>
            <a:blip r:embed="rId6"/>
            <a:stretch>
              <a:fillRect/>
            </a:stretch>
          </p:blipFill>
          <p:spPr>
            <a:xfrm>
              <a:off x="4376992" y="815496"/>
              <a:ext cx="4495083" cy="2098925"/>
            </a:xfrm>
            <a:prstGeom prst="rect">
              <a:avLst/>
            </a:prstGeom>
          </p:spPr>
        </p:pic>
        <p:sp>
          <p:nvSpPr>
            <p:cNvPr id="10" name="Rectangle 9">
              <a:extLst>
                <a:ext uri="{FF2B5EF4-FFF2-40B4-BE49-F238E27FC236}">
                  <a16:creationId xmlns:a16="http://schemas.microsoft.com/office/drawing/2014/main" id="{1504D65F-6DCA-48F6-AA1F-8D8C575E2E08}"/>
                </a:ext>
              </a:extLst>
            </p:cNvPr>
            <p:cNvSpPr/>
            <p:nvPr/>
          </p:nvSpPr>
          <p:spPr>
            <a:xfrm>
              <a:off x="4405273" y="1383477"/>
              <a:ext cx="572944" cy="6740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94FCC52D-88F0-45C6-9A97-35C8D6BD08EC}"/>
                </a:ext>
              </a:extLst>
            </p:cNvPr>
            <p:cNvSpPr txBox="1"/>
            <p:nvPr/>
          </p:nvSpPr>
          <p:spPr>
            <a:xfrm>
              <a:off x="4175759" y="2070463"/>
              <a:ext cx="1604916" cy="276999"/>
            </a:xfrm>
            <a:prstGeom prst="rect">
              <a:avLst/>
            </a:prstGeom>
            <a:noFill/>
          </p:spPr>
          <p:txBody>
            <a:bodyPr wrap="square">
              <a:spAutoFit/>
            </a:bodyPr>
            <a:lstStyle/>
            <a:p>
              <a:pPr algn="r"/>
              <a:r>
                <a:rPr lang="en-US" sz="1200">
                  <a:solidFill>
                    <a:schemeClr val="accent1"/>
                  </a:solidFill>
                  <a:effectLst/>
                  <a:latin typeface="Cambria" panose="02040503050406030204" pitchFamily="18" charset="0"/>
                  <a:ea typeface="Cambria" panose="02040503050406030204" pitchFamily="18" charset="0"/>
                  <a:cs typeface="Arial" panose="020B0604020202020204" pitchFamily="34" charset="0"/>
                </a:rPr>
                <a:t>11 December 2019</a:t>
              </a:r>
              <a:endParaRPr lang="en-AU" sz="1200">
                <a:solidFill>
                  <a:schemeClr val="accent1"/>
                </a:solidFill>
              </a:endParaRPr>
            </a:p>
          </p:txBody>
        </p:sp>
      </p:grpSp>
      <p:sp>
        <p:nvSpPr>
          <p:cNvPr id="11" name="TextBox 10">
            <a:extLst>
              <a:ext uri="{FF2B5EF4-FFF2-40B4-BE49-F238E27FC236}">
                <a16:creationId xmlns:a16="http://schemas.microsoft.com/office/drawing/2014/main" id="{A8B42FE9-F9A7-4B5A-B56B-9EBB65CABDFB}"/>
              </a:ext>
            </a:extLst>
          </p:cNvPr>
          <p:cNvSpPr txBox="1"/>
          <p:nvPr/>
        </p:nvSpPr>
        <p:spPr>
          <a:xfrm>
            <a:off x="4497893" y="4106020"/>
            <a:ext cx="4696316" cy="646331"/>
          </a:xfrm>
          <a:prstGeom prst="rect">
            <a:avLst/>
          </a:prstGeom>
          <a:noFill/>
        </p:spPr>
        <p:txBody>
          <a:bodyPr wrap="square">
            <a:spAutoFit/>
          </a:bodyPr>
          <a:lstStyle/>
          <a:p>
            <a:r>
              <a:rPr lang="en-US" sz="1200" dirty="0">
                <a:effectLst/>
                <a:latin typeface="Century Gothic" panose="020B0502020202020204" pitchFamily="34" charset="0"/>
                <a:ea typeface="Cambria" panose="02040503050406030204" pitchFamily="18" charset="0"/>
                <a:cs typeface="Arial" panose="020B0604020202020204" pitchFamily="34" charset="0"/>
              </a:rPr>
              <a:t>Time series of 3-monthly anomalies of meteorological variables and soil and fuel moisture averaged over </a:t>
            </a:r>
            <a:r>
              <a:rPr lang="en-US" sz="1200" dirty="0" err="1">
                <a:effectLst/>
                <a:latin typeface="Century Gothic" panose="020B0502020202020204" pitchFamily="34" charset="0"/>
                <a:ea typeface="Cambria" panose="02040503050406030204" pitchFamily="18" charset="0"/>
                <a:cs typeface="Arial" panose="020B0604020202020204" pitchFamily="34" charset="0"/>
              </a:rPr>
              <a:t>Yanchep</a:t>
            </a:r>
            <a:r>
              <a:rPr lang="en-US" sz="1200" dirty="0">
                <a:effectLst/>
                <a:latin typeface="Century Gothic" panose="020B0502020202020204" pitchFamily="34" charset="0"/>
                <a:ea typeface="Cambria" panose="02040503050406030204" pitchFamily="18" charset="0"/>
                <a:cs typeface="Arial" panose="020B0604020202020204" pitchFamily="34" charset="0"/>
              </a:rPr>
              <a:t> fire ground</a:t>
            </a:r>
            <a:endParaRPr lang="en-AU" sz="1200" dirty="0"/>
          </a:p>
        </p:txBody>
      </p:sp>
      <p:sp>
        <p:nvSpPr>
          <p:cNvPr id="13" name="TextBox 12">
            <a:extLst>
              <a:ext uri="{FF2B5EF4-FFF2-40B4-BE49-F238E27FC236}">
                <a16:creationId xmlns:a16="http://schemas.microsoft.com/office/drawing/2014/main" id="{5EC697E1-CB39-4D9C-8A5D-D25AB797822B}"/>
              </a:ext>
            </a:extLst>
          </p:cNvPr>
          <p:cNvSpPr txBox="1"/>
          <p:nvPr/>
        </p:nvSpPr>
        <p:spPr>
          <a:xfrm rot="16200000">
            <a:off x="-91394" y="2033781"/>
            <a:ext cx="600549" cy="276999"/>
          </a:xfrm>
          <a:prstGeom prst="rect">
            <a:avLst/>
          </a:prstGeom>
          <a:solidFill>
            <a:schemeClr val="bg1"/>
          </a:solidFill>
        </p:spPr>
        <p:txBody>
          <a:bodyPr wrap="none" lIns="91440" tIns="45720" rIns="91440" bIns="45720" rtlCol="0" anchor="t">
            <a:spAutoFit/>
          </a:bodyPr>
          <a:lstStyle/>
          <a:p>
            <a:r>
              <a:rPr lang="en-US" sz="1200" dirty="0" err="1">
                <a:ea typeface="+mn-lt"/>
                <a:cs typeface="+mn-lt"/>
              </a:rPr>
              <a:t>Meteo</a:t>
            </a:r>
            <a:endParaRPr lang="en-AU" sz="1200" dirty="0"/>
          </a:p>
        </p:txBody>
      </p:sp>
      <p:sp>
        <p:nvSpPr>
          <p:cNvPr id="15" name="Left Brace 14">
            <a:extLst>
              <a:ext uri="{FF2B5EF4-FFF2-40B4-BE49-F238E27FC236}">
                <a16:creationId xmlns:a16="http://schemas.microsoft.com/office/drawing/2014/main" id="{E0ED25B6-CF89-443E-B3E1-D1EDC80F40C7}"/>
              </a:ext>
            </a:extLst>
          </p:cNvPr>
          <p:cNvSpPr/>
          <p:nvPr/>
        </p:nvSpPr>
        <p:spPr>
          <a:xfrm>
            <a:off x="305259" y="1067327"/>
            <a:ext cx="74449" cy="22074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4" name="TextBox 13">
            <a:extLst>
              <a:ext uri="{FF2B5EF4-FFF2-40B4-BE49-F238E27FC236}">
                <a16:creationId xmlns:a16="http://schemas.microsoft.com/office/drawing/2014/main" id="{00A1D8CF-CA1C-4DA7-8879-8ADFCB864897}"/>
              </a:ext>
            </a:extLst>
          </p:cNvPr>
          <p:cNvSpPr txBox="1"/>
          <p:nvPr/>
        </p:nvSpPr>
        <p:spPr>
          <a:xfrm>
            <a:off x="-39328" y="3387529"/>
            <a:ext cx="586360" cy="261610"/>
          </a:xfrm>
          <a:prstGeom prst="rect">
            <a:avLst/>
          </a:prstGeom>
          <a:solidFill>
            <a:schemeClr val="bg1"/>
          </a:solidFill>
        </p:spPr>
        <p:txBody>
          <a:bodyPr wrap="square" lIns="91440" tIns="45720" rIns="91440" bIns="45720" rtlCol="0" anchor="t">
            <a:spAutoFit/>
          </a:bodyPr>
          <a:lstStyle/>
          <a:p>
            <a:r>
              <a:rPr lang="en-US" sz="1100" dirty="0">
                <a:ea typeface="+mn-lt"/>
                <a:cs typeface="+mn-lt"/>
              </a:rPr>
              <a:t>LFMC</a:t>
            </a:r>
            <a:endParaRPr lang="en-AU" sz="1100" dirty="0"/>
          </a:p>
        </p:txBody>
      </p:sp>
      <p:sp>
        <p:nvSpPr>
          <p:cNvPr id="16" name="Left Brace 15">
            <a:extLst>
              <a:ext uri="{FF2B5EF4-FFF2-40B4-BE49-F238E27FC236}">
                <a16:creationId xmlns:a16="http://schemas.microsoft.com/office/drawing/2014/main" id="{F419E6C4-611F-42E3-9489-3BC523022836}"/>
              </a:ext>
            </a:extLst>
          </p:cNvPr>
          <p:cNvSpPr/>
          <p:nvPr/>
        </p:nvSpPr>
        <p:spPr>
          <a:xfrm>
            <a:off x="234878" y="3942984"/>
            <a:ext cx="70381" cy="11114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97551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8C9154-8B6A-4334-8811-A6ED7DBA6395}"/>
              </a:ext>
            </a:extLst>
          </p:cNvPr>
          <p:cNvSpPr txBox="1"/>
          <p:nvPr/>
        </p:nvSpPr>
        <p:spPr>
          <a:xfrm>
            <a:off x="255766" y="151246"/>
            <a:ext cx="6626458" cy="10561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fontScale="92500" lnSpcReduction="10000"/>
          </a:bodyPr>
          <a:lstStyle>
            <a:defPPr>
              <a:defRPr lang="en-US"/>
            </a:defPPr>
            <a:lvl1pPr defTabSz="514350">
              <a:lnSpc>
                <a:spcPct val="80000"/>
              </a:lnSpc>
              <a:spcAft>
                <a:spcPts val="450"/>
              </a:spcAft>
              <a:defRPr sz="3300">
                <a:solidFill>
                  <a:schemeClr val="accent1"/>
                </a:solidFill>
                <a:latin typeface="+mj-lt"/>
              </a:defRPr>
            </a:lvl1pPr>
          </a:lstStyle>
          <a:p>
            <a:r>
              <a:rPr lang="en-AU" dirty="0"/>
              <a:t>Live fuel moisture content better discriminant of potential fire conditions than soil moisture</a:t>
            </a:r>
          </a:p>
        </p:txBody>
      </p:sp>
      <p:pic>
        <p:nvPicPr>
          <p:cNvPr id="3" name="Picture 2">
            <a:extLst>
              <a:ext uri="{FF2B5EF4-FFF2-40B4-BE49-F238E27FC236}">
                <a16:creationId xmlns:a16="http://schemas.microsoft.com/office/drawing/2014/main" id="{3D86BD3F-00DB-4192-A79B-3CA69903F0B2}"/>
              </a:ext>
            </a:extLst>
          </p:cNvPr>
          <p:cNvPicPr>
            <a:picLocks noChangeAspect="1"/>
          </p:cNvPicPr>
          <p:nvPr/>
        </p:nvPicPr>
        <p:blipFill rotWithShape="1">
          <a:blip r:embed="rId3"/>
          <a:srcRect b="64483"/>
          <a:stretch/>
        </p:blipFill>
        <p:spPr>
          <a:xfrm>
            <a:off x="965096" y="1136645"/>
            <a:ext cx="6757234" cy="1422550"/>
          </a:xfrm>
          <a:prstGeom prst="rect">
            <a:avLst/>
          </a:prstGeom>
        </p:spPr>
      </p:pic>
      <p:pic>
        <p:nvPicPr>
          <p:cNvPr id="5" name="Picture 4">
            <a:extLst>
              <a:ext uri="{FF2B5EF4-FFF2-40B4-BE49-F238E27FC236}">
                <a16:creationId xmlns:a16="http://schemas.microsoft.com/office/drawing/2014/main" id="{ABC6CD55-C204-4153-9167-4D3AC11C41E6}"/>
              </a:ext>
            </a:extLst>
          </p:cNvPr>
          <p:cNvPicPr>
            <a:picLocks noChangeAspect="1"/>
          </p:cNvPicPr>
          <p:nvPr/>
        </p:nvPicPr>
        <p:blipFill rotWithShape="1">
          <a:blip r:embed="rId4"/>
          <a:srcRect r="65205"/>
          <a:stretch/>
        </p:blipFill>
        <p:spPr>
          <a:xfrm>
            <a:off x="7435739" y="4624386"/>
            <a:ext cx="438150" cy="307539"/>
          </a:xfrm>
          <a:prstGeom prst="rect">
            <a:avLst/>
          </a:prstGeom>
        </p:spPr>
      </p:pic>
      <p:pic>
        <p:nvPicPr>
          <p:cNvPr id="6" name="Picture 5">
            <a:extLst>
              <a:ext uri="{FF2B5EF4-FFF2-40B4-BE49-F238E27FC236}">
                <a16:creationId xmlns:a16="http://schemas.microsoft.com/office/drawing/2014/main" id="{10517666-718F-42DD-A6A8-F92DA940AB29}"/>
              </a:ext>
            </a:extLst>
          </p:cNvPr>
          <p:cNvPicPr>
            <a:picLocks noChangeAspect="1"/>
          </p:cNvPicPr>
          <p:nvPr/>
        </p:nvPicPr>
        <p:blipFill rotWithShape="1">
          <a:blip r:embed="rId5"/>
          <a:srcRect t="6262" r="60378"/>
          <a:stretch/>
        </p:blipFill>
        <p:spPr>
          <a:xfrm>
            <a:off x="7995515" y="4595811"/>
            <a:ext cx="453160" cy="362103"/>
          </a:xfrm>
          <a:prstGeom prst="rect">
            <a:avLst/>
          </a:prstGeom>
        </p:spPr>
      </p:pic>
      <p:pic>
        <p:nvPicPr>
          <p:cNvPr id="7" name="Picture 6">
            <a:extLst>
              <a:ext uri="{FF2B5EF4-FFF2-40B4-BE49-F238E27FC236}">
                <a16:creationId xmlns:a16="http://schemas.microsoft.com/office/drawing/2014/main" id="{CD933332-4B97-4A9B-8676-2D23E3770861}"/>
              </a:ext>
            </a:extLst>
          </p:cNvPr>
          <p:cNvPicPr>
            <a:picLocks noChangeAspect="1"/>
          </p:cNvPicPr>
          <p:nvPr/>
        </p:nvPicPr>
        <p:blipFill>
          <a:blip r:embed="rId6"/>
          <a:stretch>
            <a:fillRect/>
          </a:stretch>
        </p:blipFill>
        <p:spPr>
          <a:xfrm>
            <a:off x="7232072" y="0"/>
            <a:ext cx="1891145" cy="883047"/>
          </a:xfrm>
          <a:prstGeom prst="rect">
            <a:avLst/>
          </a:prstGeom>
        </p:spPr>
      </p:pic>
      <p:sp>
        <p:nvSpPr>
          <p:cNvPr id="4" name="Rectangle 3">
            <a:extLst>
              <a:ext uri="{FF2B5EF4-FFF2-40B4-BE49-F238E27FC236}">
                <a16:creationId xmlns:a16="http://schemas.microsoft.com/office/drawing/2014/main" id="{5528C2CF-F52B-42F4-A19C-B2E2A1F583F0}"/>
              </a:ext>
            </a:extLst>
          </p:cNvPr>
          <p:cNvSpPr/>
          <p:nvPr/>
        </p:nvSpPr>
        <p:spPr>
          <a:xfrm>
            <a:off x="7248975" y="213965"/>
            <a:ext cx="219072" cy="31697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3C2D1703-4AA5-440F-A388-8729A9295CED}"/>
              </a:ext>
            </a:extLst>
          </p:cNvPr>
          <p:cNvPicPr>
            <a:picLocks noChangeAspect="1"/>
          </p:cNvPicPr>
          <p:nvPr/>
        </p:nvPicPr>
        <p:blipFill rotWithShape="1">
          <a:blip r:embed="rId3"/>
          <a:srcRect t="50683"/>
          <a:stretch/>
        </p:blipFill>
        <p:spPr>
          <a:xfrm>
            <a:off x="1116655" y="2649117"/>
            <a:ext cx="6757234" cy="1975269"/>
          </a:xfrm>
          <a:prstGeom prst="rect">
            <a:avLst/>
          </a:prstGeom>
        </p:spPr>
      </p:pic>
      <p:sp>
        <p:nvSpPr>
          <p:cNvPr id="10" name="TextBox 9">
            <a:extLst>
              <a:ext uri="{FF2B5EF4-FFF2-40B4-BE49-F238E27FC236}">
                <a16:creationId xmlns:a16="http://schemas.microsoft.com/office/drawing/2014/main" id="{2418E5D0-3B52-44CC-9D16-87794982D34F}"/>
              </a:ext>
            </a:extLst>
          </p:cNvPr>
          <p:cNvSpPr txBox="1"/>
          <p:nvPr/>
        </p:nvSpPr>
        <p:spPr>
          <a:xfrm>
            <a:off x="6283949" y="2672443"/>
            <a:ext cx="552652" cy="276999"/>
          </a:xfrm>
          <a:prstGeom prst="rect">
            <a:avLst/>
          </a:prstGeom>
          <a:noFill/>
        </p:spPr>
        <p:txBody>
          <a:bodyPr wrap="square">
            <a:spAutoFit/>
          </a:bodyPr>
          <a:lstStyle/>
          <a:p>
            <a:r>
              <a:rPr lang="en-AU" sz="1200">
                <a:solidFill>
                  <a:srgbClr val="FF7C80"/>
                </a:solidFill>
              </a:rPr>
              <a:t>Fire</a:t>
            </a:r>
          </a:p>
        </p:txBody>
      </p:sp>
      <p:sp>
        <p:nvSpPr>
          <p:cNvPr id="11" name="TextBox 10">
            <a:extLst>
              <a:ext uri="{FF2B5EF4-FFF2-40B4-BE49-F238E27FC236}">
                <a16:creationId xmlns:a16="http://schemas.microsoft.com/office/drawing/2014/main" id="{88E129B0-549F-4A62-9E99-E14C4C12DECF}"/>
              </a:ext>
            </a:extLst>
          </p:cNvPr>
          <p:cNvSpPr txBox="1"/>
          <p:nvPr/>
        </p:nvSpPr>
        <p:spPr>
          <a:xfrm>
            <a:off x="6089320" y="1388393"/>
            <a:ext cx="552652" cy="276999"/>
          </a:xfrm>
          <a:prstGeom prst="rect">
            <a:avLst/>
          </a:prstGeom>
          <a:noFill/>
        </p:spPr>
        <p:txBody>
          <a:bodyPr wrap="square">
            <a:spAutoFit/>
          </a:bodyPr>
          <a:lstStyle/>
          <a:p>
            <a:r>
              <a:rPr lang="en-AU" sz="1200" dirty="0">
                <a:solidFill>
                  <a:srgbClr val="FF7C80"/>
                </a:solidFill>
              </a:rPr>
              <a:t>Fire</a:t>
            </a:r>
          </a:p>
        </p:txBody>
      </p:sp>
      <p:sp>
        <p:nvSpPr>
          <p:cNvPr id="12" name="TextBox 11">
            <a:extLst>
              <a:ext uri="{FF2B5EF4-FFF2-40B4-BE49-F238E27FC236}">
                <a16:creationId xmlns:a16="http://schemas.microsoft.com/office/drawing/2014/main" id="{76FF813F-4E21-427B-BB14-6DF8C6E297E9}"/>
              </a:ext>
            </a:extLst>
          </p:cNvPr>
          <p:cNvSpPr txBox="1"/>
          <p:nvPr/>
        </p:nvSpPr>
        <p:spPr>
          <a:xfrm rot="16200000">
            <a:off x="479225" y="1724809"/>
            <a:ext cx="1025423" cy="246221"/>
          </a:xfrm>
          <a:prstGeom prst="rect">
            <a:avLst/>
          </a:prstGeom>
          <a:solidFill>
            <a:schemeClr val="bg1"/>
          </a:solidFill>
        </p:spPr>
        <p:txBody>
          <a:bodyPr wrap="square" lIns="91440" tIns="45720" rIns="91440" bIns="45720" rtlCol="0" anchor="t">
            <a:spAutoFit/>
          </a:bodyPr>
          <a:lstStyle/>
          <a:p>
            <a:r>
              <a:rPr lang="en-US" sz="1000" dirty="0">
                <a:ea typeface="+mn-lt"/>
                <a:cs typeface="+mn-lt"/>
              </a:rPr>
              <a:t>Soil moisture</a:t>
            </a:r>
            <a:endParaRPr lang="en-AU" sz="1000" dirty="0"/>
          </a:p>
        </p:txBody>
      </p:sp>
    </p:spTree>
    <p:extLst>
      <p:ext uri="{BB962C8B-B14F-4D97-AF65-F5344CB8AC3E}">
        <p14:creationId xmlns:p14="http://schemas.microsoft.com/office/powerpoint/2010/main" val="16781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DE889-9C40-4158-8B0C-35B432714423}"/>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6" name="Picture 5">
            <a:extLst>
              <a:ext uri="{FF2B5EF4-FFF2-40B4-BE49-F238E27FC236}">
                <a16:creationId xmlns:a16="http://schemas.microsoft.com/office/drawing/2014/main" id="{247D1B29-D47A-43D3-B568-FAFD57606A15}"/>
              </a:ext>
            </a:extLst>
          </p:cNvPr>
          <p:cNvPicPr>
            <a:picLocks noChangeAspect="1"/>
          </p:cNvPicPr>
          <p:nvPr/>
        </p:nvPicPr>
        <p:blipFill rotWithShape="1">
          <a:blip r:embed="rId4"/>
          <a:srcRect t="6262" r="60378"/>
          <a:stretch/>
        </p:blipFill>
        <p:spPr>
          <a:xfrm>
            <a:off x="7995515" y="4595811"/>
            <a:ext cx="453160" cy="362103"/>
          </a:xfrm>
          <a:prstGeom prst="rect">
            <a:avLst/>
          </a:prstGeom>
        </p:spPr>
      </p:pic>
      <p:sp>
        <p:nvSpPr>
          <p:cNvPr id="7" name="TextBox 6">
            <a:extLst>
              <a:ext uri="{FF2B5EF4-FFF2-40B4-BE49-F238E27FC236}">
                <a16:creationId xmlns:a16="http://schemas.microsoft.com/office/drawing/2014/main" id="{199CC671-E1EE-4C58-838F-EA49593A45D7}"/>
              </a:ext>
            </a:extLst>
          </p:cNvPr>
          <p:cNvSpPr txBox="1"/>
          <p:nvPr/>
        </p:nvSpPr>
        <p:spPr>
          <a:xfrm>
            <a:off x="173864" y="123779"/>
            <a:ext cx="8762746" cy="9048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a:bodyPr>
          <a:lstStyle>
            <a:defPPr>
              <a:defRPr lang="en-US"/>
            </a:defPPr>
            <a:lvl1pPr defTabSz="514350">
              <a:lnSpc>
                <a:spcPct val="80000"/>
              </a:lnSpc>
              <a:spcAft>
                <a:spcPts val="450"/>
              </a:spcAft>
              <a:defRPr sz="3300">
                <a:solidFill>
                  <a:schemeClr val="accent1"/>
                </a:solidFill>
                <a:latin typeface="+mj-lt"/>
              </a:defRPr>
            </a:lvl1pPr>
          </a:lstStyle>
          <a:p>
            <a:r>
              <a:rPr lang="en-AU" dirty="0"/>
              <a:t>Drought Factor has limited representation of moisture deficit in the drier conditions</a:t>
            </a:r>
          </a:p>
        </p:txBody>
      </p:sp>
      <p:pic>
        <p:nvPicPr>
          <p:cNvPr id="11" name="Picture 10">
            <a:extLst>
              <a:ext uri="{FF2B5EF4-FFF2-40B4-BE49-F238E27FC236}">
                <a16:creationId xmlns:a16="http://schemas.microsoft.com/office/drawing/2014/main" id="{18364CBD-AD9A-4038-9DAC-DF0D452438B8}"/>
              </a:ext>
            </a:extLst>
          </p:cNvPr>
          <p:cNvPicPr/>
          <p:nvPr/>
        </p:nvPicPr>
        <p:blipFill rotWithShape="1">
          <a:blip r:embed="rId5">
            <a:extLst>
              <a:ext uri="{28A0092B-C50C-407E-A947-70E740481C1C}">
                <a14:useLocalDpi xmlns:a14="http://schemas.microsoft.com/office/drawing/2010/main" val="0"/>
              </a:ext>
            </a:extLst>
          </a:blip>
          <a:srcRect t="2945"/>
          <a:stretch/>
        </p:blipFill>
        <p:spPr>
          <a:xfrm>
            <a:off x="2108148" y="1309063"/>
            <a:ext cx="4106137" cy="3417754"/>
          </a:xfrm>
          <a:prstGeom prst="rect">
            <a:avLst/>
          </a:prstGeom>
        </p:spPr>
      </p:pic>
      <p:sp>
        <p:nvSpPr>
          <p:cNvPr id="2" name="TextBox 1">
            <a:extLst>
              <a:ext uri="{FF2B5EF4-FFF2-40B4-BE49-F238E27FC236}">
                <a16:creationId xmlns:a16="http://schemas.microsoft.com/office/drawing/2014/main" id="{0A9727C8-D47E-4886-B7BA-0E5977C3C6FC}"/>
              </a:ext>
            </a:extLst>
          </p:cNvPr>
          <p:cNvSpPr txBox="1"/>
          <p:nvPr/>
        </p:nvSpPr>
        <p:spPr>
          <a:xfrm rot="16200000">
            <a:off x="1234511" y="2542326"/>
            <a:ext cx="1747273" cy="369332"/>
          </a:xfrm>
          <a:prstGeom prst="rect">
            <a:avLst/>
          </a:prstGeom>
          <a:solidFill>
            <a:schemeClr val="bg1"/>
          </a:solidFill>
        </p:spPr>
        <p:txBody>
          <a:bodyPr wrap="none" rtlCol="0">
            <a:spAutoFit/>
          </a:bodyPr>
          <a:lstStyle/>
          <a:p>
            <a:r>
              <a:rPr lang="en-US">
                <a:solidFill>
                  <a:srgbClr val="7030A0"/>
                </a:solidFill>
              </a:rPr>
              <a:t>Drought factor</a:t>
            </a:r>
            <a:endParaRPr lang="en-AU">
              <a:solidFill>
                <a:srgbClr val="7030A0"/>
              </a:solidFill>
            </a:endParaRPr>
          </a:p>
        </p:txBody>
      </p:sp>
      <p:sp>
        <p:nvSpPr>
          <p:cNvPr id="8" name="TextBox 7">
            <a:extLst>
              <a:ext uri="{FF2B5EF4-FFF2-40B4-BE49-F238E27FC236}">
                <a16:creationId xmlns:a16="http://schemas.microsoft.com/office/drawing/2014/main" id="{7B4CF771-1FF9-40FA-8DA0-BAE144B2FBC0}"/>
              </a:ext>
            </a:extLst>
          </p:cNvPr>
          <p:cNvSpPr txBox="1"/>
          <p:nvPr/>
        </p:nvSpPr>
        <p:spPr>
          <a:xfrm rot="16200000">
            <a:off x="5091853" y="2636673"/>
            <a:ext cx="2118785" cy="369332"/>
          </a:xfrm>
          <a:prstGeom prst="rect">
            <a:avLst/>
          </a:prstGeom>
          <a:solidFill>
            <a:schemeClr val="bg1"/>
          </a:solidFill>
        </p:spPr>
        <p:txBody>
          <a:bodyPr wrap="none" rtlCol="0">
            <a:spAutoFit/>
          </a:bodyPr>
          <a:lstStyle/>
          <a:p>
            <a:r>
              <a:rPr lang="en-US">
                <a:solidFill>
                  <a:srgbClr val="00B050"/>
                </a:solidFill>
              </a:rPr>
              <a:t>24 hour Rain (mm)</a:t>
            </a:r>
            <a:endParaRPr lang="en-AU">
              <a:solidFill>
                <a:srgbClr val="00B050"/>
              </a:solidFill>
            </a:endParaRPr>
          </a:p>
        </p:txBody>
      </p:sp>
      <p:sp>
        <p:nvSpPr>
          <p:cNvPr id="12" name="TextBox 11">
            <a:extLst>
              <a:ext uri="{FF2B5EF4-FFF2-40B4-BE49-F238E27FC236}">
                <a16:creationId xmlns:a16="http://schemas.microsoft.com/office/drawing/2014/main" id="{347C505B-3287-45B2-866E-FFF825D2469B}"/>
              </a:ext>
            </a:extLst>
          </p:cNvPr>
          <p:cNvSpPr txBox="1"/>
          <p:nvPr/>
        </p:nvSpPr>
        <p:spPr>
          <a:xfrm>
            <a:off x="2292814" y="1028642"/>
            <a:ext cx="3569666" cy="261610"/>
          </a:xfrm>
          <a:prstGeom prst="rect">
            <a:avLst/>
          </a:prstGeom>
          <a:noFill/>
        </p:spPr>
        <p:txBody>
          <a:bodyPr wrap="square">
            <a:spAutoFit/>
          </a:bodyPr>
          <a:lstStyle/>
          <a:p>
            <a:pPr algn="ctr"/>
            <a:r>
              <a:rPr lang="en-US" sz="1100" b="1" err="1">
                <a:effectLst/>
                <a:latin typeface="Century Gothic" panose="020B0502020202020204" pitchFamily="34" charset="0"/>
                <a:ea typeface="Cambria" panose="02040503050406030204" pitchFamily="18" charset="0"/>
                <a:cs typeface="Arial" panose="020B0604020202020204" pitchFamily="34" charset="0"/>
              </a:rPr>
              <a:t>Yanchep</a:t>
            </a:r>
            <a:r>
              <a:rPr lang="en-US" sz="1100" b="1">
                <a:effectLst/>
                <a:latin typeface="Century Gothic" panose="020B0502020202020204" pitchFamily="34" charset="0"/>
                <a:ea typeface="Cambria" panose="02040503050406030204" pitchFamily="18" charset="0"/>
                <a:cs typeface="Arial" panose="020B0604020202020204" pitchFamily="34" charset="0"/>
              </a:rPr>
              <a:t> </a:t>
            </a:r>
            <a:endParaRPr lang="en-AU" sz="1100" b="1"/>
          </a:p>
        </p:txBody>
      </p:sp>
      <p:sp>
        <p:nvSpPr>
          <p:cNvPr id="14" name="TextBox 13">
            <a:extLst>
              <a:ext uri="{FF2B5EF4-FFF2-40B4-BE49-F238E27FC236}">
                <a16:creationId xmlns:a16="http://schemas.microsoft.com/office/drawing/2014/main" id="{39E94E71-D448-4843-AF80-EC56C1FBCA54}"/>
              </a:ext>
            </a:extLst>
          </p:cNvPr>
          <p:cNvSpPr txBox="1"/>
          <p:nvPr/>
        </p:nvSpPr>
        <p:spPr>
          <a:xfrm>
            <a:off x="18167" y="4850192"/>
            <a:ext cx="5948412" cy="215444"/>
          </a:xfrm>
          <a:prstGeom prst="rect">
            <a:avLst/>
          </a:prstGeom>
          <a:noFill/>
        </p:spPr>
        <p:txBody>
          <a:bodyPr wrap="square">
            <a:spAutoFit/>
          </a:bodyPr>
          <a:lstStyle/>
          <a:p>
            <a:r>
              <a:rPr lang="en-US" sz="800">
                <a:effectLst/>
                <a:latin typeface="Century Gothic" panose="020B0502020202020204" pitchFamily="34" charset="0"/>
                <a:ea typeface="Cambria" panose="02040503050406030204" pitchFamily="18" charset="0"/>
                <a:cs typeface="Arial" panose="020B0604020202020204" pitchFamily="34" charset="0"/>
              </a:rPr>
              <a:t>Data from Pearce Automatic Weather Station </a:t>
            </a:r>
            <a:endParaRPr lang="en-AU" sz="800"/>
          </a:p>
        </p:txBody>
      </p:sp>
    </p:spTree>
    <p:extLst>
      <p:ext uri="{BB962C8B-B14F-4D97-AF65-F5344CB8AC3E}">
        <p14:creationId xmlns:p14="http://schemas.microsoft.com/office/powerpoint/2010/main" val="105584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58194-E7F1-44FB-863D-96350A23A5B7}"/>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6" name="Picture 5">
            <a:extLst>
              <a:ext uri="{FF2B5EF4-FFF2-40B4-BE49-F238E27FC236}">
                <a16:creationId xmlns:a16="http://schemas.microsoft.com/office/drawing/2014/main" id="{211879D2-9D06-48B0-AEF3-83DE1C93A3F9}"/>
              </a:ext>
            </a:extLst>
          </p:cNvPr>
          <p:cNvPicPr>
            <a:picLocks noChangeAspect="1"/>
          </p:cNvPicPr>
          <p:nvPr/>
        </p:nvPicPr>
        <p:blipFill rotWithShape="1">
          <a:blip r:embed="rId4"/>
          <a:srcRect t="6262" r="60378"/>
          <a:stretch/>
        </p:blipFill>
        <p:spPr>
          <a:xfrm>
            <a:off x="7995515" y="4595811"/>
            <a:ext cx="453160" cy="362103"/>
          </a:xfrm>
          <a:prstGeom prst="rect">
            <a:avLst/>
          </a:prstGeom>
        </p:spPr>
      </p:pic>
      <p:sp>
        <p:nvSpPr>
          <p:cNvPr id="7" name="TextBox 6">
            <a:extLst>
              <a:ext uri="{FF2B5EF4-FFF2-40B4-BE49-F238E27FC236}">
                <a16:creationId xmlns:a16="http://schemas.microsoft.com/office/drawing/2014/main" id="{A7CC8E2D-4696-4A19-B482-7ED8952A0FF1}"/>
              </a:ext>
            </a:extLst>
          </p:cNvPr>
          <p:cNvSpPr txBox="1"/>
          <p:nvPr/>
        </p:nvSpPr>
        <p:spPr>
          <a:xfrm>
            <a:off x="259589" y="211575"/>
            <a:ext cx="8505697" cy="9048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a:bodyPr>
          <a:lstStyle>
            <a:defPPr>
              <a:defRPr lang="en-US"/>
            </a:defPPr>
            <a:lvl1pPr defTabSz="514350">
              <a:lnSpc>
                <a:spcPct val="80000"/>
              </a:lnSpc>
              <a:spcAft>
                <a:spcPts val="450"/>
              </a:spcAft>
              <a:defRPr sz="3300">
                <a:solidFill>
                  <a:schemeClr val="accent1"/>
                </a:solidFill>
                <a:latin typeface="+mj-lt"/>
              </a:defRPr>
            </a:lvl1pPr>
          </a:lstStyle>
          <a:p>
            <a:r>
              <a:rPr lang="en-AU"/>
              <a:t>Heat waves associated with a decrease in live fuel moisture content</a:t>
            </a:r>
          </a:p>
        </p:txBody>
      </p:sp>
      <p:pic>
        <p:nvPicPr>
          <p:cNvPr id="9" name="Picture 8">
            <a:extLst>
              <a:ext uri="{FF2B5EF4-FFF2-40B4-BE49-F238E27FC236}">
                <a16:creationId xmlns:a16="http://schemas.microsoft.com/office/drawing/2014/main" id="{45294B0E-986B-4897-81BF-A59E14DBB5AC}"/>
              </a:ext>
            </a:extLst>
          </p:cNvPr>
          <p:cNvPicPr/>
          <p:nvPr/>
        </p:nvPicPr>
        <p:blipFill rotWithShape="1">
          <a:blip r:embed="rId5">
            <a:extLst>
              <a:ext uri="{28A0092B-C50C-407E-A947-70E740481C1C}">
                <a14:useLocalDpi xmlns:a14="http://schemas.microsoft.com/office/drawing/2010/main" val="0"/>
              </a:ext>
            </a:extLst>
          </a:blip>
          <a:srcRect l="24023" t="51321" r="26713"/>
          <a:stretch/>
        </p:blipFill>
        <p:spPr>
          <a:xfrm>
            <a:off x="259589" y="1235921"/>
            <a:ext cx="3812666" cy="3497443"/>
          </a:xfrm>
          <a:prstGeom prst="rect">
            <a:avLst/>
          </a:prstGeom>
        </p:spPr>
      </p:pic>
      <p:sp>
        <p:nvSpPr>
          <p:cNvPr id="15" name="TextBox 14">
            <a:extLst>
              <a:ext uri="{FF2B5EF4-FFF2-40B4-BE49-F238E27FC236}">
                <a16:creationId xmlns:a16="http://schemas.microsoft.com/office/drawing/2014/main" id="{8BEBEFF1-835F-4D6C-A5CB-69FAC66CFC1A}"/>
              </a:ext>
            </a:extLst>
          </p:cNvPr>
          <p:cNvSpPr txBox="1"/>
          <p:nvPr/>
        </p:nvSpPr>
        <p:spPr>
          <a:xfrm>
            <a:off x="4262875" y="4114620"/>
            <a:ext cx="4881125" cy="461665"/>
          </a:xfrm>
          <a:prstGeom prst="rect">
            <a:avLst/>
          </a:prstGeom>
          <a:noFill/>
        </p:spPr>
        <p:txBody>
          <a:bodyPr wrap="square">
            <a:spAutoFit/>
          </a:bodyPr>
          <a:lstStyle/>
          <a:p>
            <a:r>
              <a:rPr lang="en-US" sz="1200" dirty="0">
                <a:effectLst/>
                <a:latin typeface="Century Gothic" panose="020B0502020202020204" pitchFamily="34" charset="0"/>
                <a:ea typeface="Cambria" panose="02040503050406030204" pitchFamily="18" charset="0"/>
                <a:cs typeface="Arial" panose="020B0604020202020204" pitchFamily="34" charset="0"/>
              </a:rPr>
              <a:t>Excess Heat Factor (EHF) is used as an indicator of the presence of heatwaves </a:t>
            </a:r>
            <a:endParaRPr lang="en-AU" sz="1200" dirty="0"/>
          </a:p>
        </p:txBody>
      </p:sp>
    </p:spTree>
    <p:extLst>
      <p:ext uri="{BB962C8B-B14F-4D97-AF65-F5344CB8AC3E}">
        <p14:creationId xmlns:p14="http://schemas.microsoft.com/office/powerpoint/2010/main" val="181631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DE889-9C40-4158-8B0C-35B432714423}"/>
              </a:ext>
            </a:extLst>
          </p:cNvPr>
          <p:cNvPicPr>
            <a:picLocks noChangeAspect="1"/>
          </p:cNvPicPr>
          <p:nvPr/>
        </p:nvPicPr>
        <p:blipFill rotWithShape="1">
          <a:blip r:embed="rId3"/>
          <a:srcRect r="65205"/>
          <a:stretch/>
        </p:blipFill>
        <p:spPr>
          <a:xfrm>
            <a:off x="7435739" y="4624386"/>
            <a:ext cx="438150" cy="307539"/>
          </a:xfrm>
          <a:prstGeom prst="rect">
            <a:avLst/>
          </a:prstGeom>
        </p:spPr>
      </p:pic>
      <p:pic>
        <p:nvPicPr>
          <p:cNvPr id="6" name="Picture 5">
            <a:extLst>
              <a:ext uri="{FF2B5EF4-FFF2-40B4-BE49-F238E27FC236}">
                <a16:creationId xmlns:a16="http://schemas.microsoft.com/office/drawing/2014/main" id="{247D1B29-D47A-43D3-B568-FAFD57606A15}"/>
              </a:ext>
            </a:extLst>
          </p:cNvPr>
          <p:cNvPicPr>
            <a:picLocks noChangeAspect="1"/>
          </p:cNvPicPr>
          <p:nvPr/>
        </p:nvPicPr>
        <p:blipFill rotWithShape="1">
          <a:blip r:embed="rId4"/>
          <a:srcRect t="6262" r="60378"/>
          <a:stretch/>
        </p:blipFill>
        <p:spPr>
          <a:xfrm>
            <a:off x="7995515" y="4595811"/>
            <a:ext cx="453160" cy="362103"/>
          </a:xfrm>
          <a:prstGeom prst="rect">
            <a:avLst/>
          </a:prstGeom>
        </p:spPr>
      </p:pic>
      <p:sp>
        <p:nvSpPr>
          <p:cNvPr id="7" name="TextBox 6">
            <a:extLst>
              <a:ext uri="{FF2B5EF4-FFF2-40B4-BE49-F238E27FC236}">
                <a16:creationId xmlns:a16="http://schemas.microsoft.com/office/drawing/2014/main" id="{199CC671-E1EE-4C58-838F-EA49593A45D7}"/>
              </a:ext>
            </a:extLst>
          </p:cNvPr>
          <p:cNvSpPr txBox="1"/>
          <p:nvPr/>
        </p:nvSpPr>
        <p:spPr>
          <a:xfrm>
            <a:off x="173863" y="123779"/>
            <a:ext cx="8917897" cy="9048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t">
            <a:normAutofit/>
          </a:bodyPr>
          <a:lstStyle>
            <a:defPPr>
              <a:defRPr lang="en-US"/>
            </a:defPPr>
            <a:lvl1pPr defTabSz="514350">
              <a:lnSpc>
                <a:spcPct val="80000"/>
              </a:lnSpc>
              <a:spcAft>
                <a:spcPts val="450"/>
              </a:spcAft>
              <a:defRPr sz="3300">
                <a:solidFill>
                  <a:schemeClr val="accent1"/>
                </a:solidFill>
                <a:latin typeface="+mj-lt"/>
              </a:defRPr>
            </a:lvl1pPr>
          </a:lstStyle>
          <a:p>
            <a:r>
              <a:rPr lang="en-AU" dirty="0"/>
              <a:t>Spatial variability in LFMC within firegrounds</a:t>
            </a:r>
          </a:p>
        </p:txBody>
      </p:sp>
      <p:sp>
        <p:nvSpPr>
          <p:cNvPr id="8" name="TextBox 7">
            <a:extLst>
              <a:ext uri="{FF2B5EF4-FFF2-40B4-BE49-F238E27FC236}">
                <a16:creationId xmlns:a16="http://schemas.microsoft.com/office/drawing/2014/main" id="{9965DEA2-1A98-4DDF-B853-30AA2E361440}"/>
              </a:ext>
            </a:extLst>
          </p:cNvPr>
          <p:cNvSpPr txBox="1"/>
          <p:nvPr/>
        </p:nvSpPr>
        <p:spPr>
          <a:xfrm>
            <a:off x="5417820" y="716965"/>
            <a:ext cx="3726180" cy="461665"/>
          </a:xfrm>
          <a:prstGeom prst="rect">
            <a:avLst/>
          </a:prstGeom>
          <a:noFill/>
        </p:spPr>
        <p:txBody>
          <a:bodyPr wrap="square">
            <a:spAutoFit/>
          </a:bodyPr>
          <a:lstStyle/>
          <a:p>
            <a:r>
              <a:rPr lang="en-AU" sz="1200" dirty="0"/>
              <a:t>Attempting to discern decline in "soft boundaries" as gullies dry out</a:t>
            </a:r>
          </a:p>
        </p:txBody>
      </p:sp>
      <p:grpSp>
        <p:nvGrpSpPr>
          <p:cNvPr id="3" name="Group 2">
            <a:extLst>
              <a:ext uri="{FF2B5EF4-FFF2-40B4-BE49-F238E27FC236}">
                <a16:creationId xmlns:a16="http://schemas.microsoft.com/office/drawing/2014/main" id="{3FB490CB-C4FB-431B-BC0D-2FE8E464EB83}"/>
              </a:ext>
            </a:extLst>
          </p:cNvPr>
          <p:cNvGrpSpPr/>
          <p:nvPr/>
        </p:nvGrpSpPr>
        <p:grpSpPr>
          <a:xfrm>
            <a:off x="52239" y="569319"/>
            <a:ext cx="5030302" cy="4231281"/>
            <a:chOff x="52239" y="569319"/>
            <a:chExt cx="5030302" cy="4231281"/>
          </a:xfrm>
        </p:grpSpPr>
        <p:pic>
          <p:nvPicPr>
            <p:cNvPr id="11" name="Picture 10">
              <a:extLst>
                <a:ext uri="{FF2B5EF4-FFF2-40B4-BE49-F238E27FC236}">
                  <a16:creationId xmlns:a16="http://schemas.microsoft.com/office/drawing/2014/main" id="{5984ABEF-37A4-446A-BF9C-14B67136B53B}"/>
                </a:ext>
              </a:extLst>
            </p:cNvPr>
            <p:cNvPicPr/>
            <p:nvPr/>
          </p:nvPicPr>
          <p:blipFill>
            <a:blip r:embed="rId5">
              <a:extLst>
                <a:ext uri="{28A0092B-C50C-407E-A947-70E740481C1C}">
                  <a14:useLocalDpi xmlns:a14="http://schemas.microsoft.com/office/drawing/2010/main" val="0"/>
                </a:ext>
              </a:extLst>
            </a:blip>
            <a:stretch>
              <a:fillRect/>
            </a:stretch>
          </p:blipFill>
          <p:spPr>
            <a:xfrm>
              <a:off x="52239" y="569319"/>
              <a:ext cx="5030302" cy="4231281"/>
            </a:xfrm>
            <a:prstGeom prst="rect">
              <a:avLst/>
            </a:prstGeom>
          </p:spPr>
        </p:pic>
        <p:sp>
          <p:nvSpPr>
            <p:cNvPr id="2" name="TextBox 1">
              <a:extLst>
                <a:ext uri="{FF2B5EF4-FFF2-40B4-BE49-F238E27FC236}">
                  <a16:creationId xmlns:a16="http://schemas.microsoft.com/office/drawing/2014/main" id="{81989BDE-189A-415D-BC8B-3FB95531AF2F}"/>
                </a:ext>
              </a:extLst>
            </p:cNvPr>
            <p:cNvSpPr txBox="1"/>
            <p:nvPr/>
          </p:nvSpPr>
          <p:spPr>
            <a:xfrm>
              <a:off x="1028700" y="3489960"/>
              <a:ext cx="436338" cy="261610"/>
            </a:xfrm>
            <a:prstGeom prst="rect">
              <a:avLst/>
            </a:prstGeom>
            <a:noFill/>
          </p:spPr>
          <p:txBody>
            <a:bodyPr wrap="none" rtlCol="0">
              <a:spAutoFit/>
            </a:bodyPr>
            <a:lstStyle/>
            <a:p>
              <a:r>
                <a:rPr lang="en-AU" sz="1100" dirty="0">
                  <a:solidFill>
                    <a:srgbClr val="FF0000"/>
                  </a:solidFill>
                </a:rPr>
                <a:t>Fire</a:t>
              </a:r>
            </a:p>
          </p:txBody>
        </p:sp>
      </p:grpSp>
    </p:spTree>
    <p:extLst>
      <p:ext uri="{BB962C8B-B14F-4D97-AF65-F5344CB8AC3E}">
        <p14:creationId xmlns:p14="http://schemas.microsoft.com/office/powerpoint/2010/main" val="496965803"/>
      </p:ext>
    </p:extLst>
  </p:cSld>
  <p:clrMapOvr>
    <a:masterClrMapping/>
  </p:clrMapOvr>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E942921-F3A1-AE4C-8A9E-9A9A5B154E3E}" vid="{BD02E756-BB29-1C4F-B71B-84EA9B42E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293294-9d9a-4517-91d2-b0d8ed0096b8" xsi:nil="true"/>
    <lcf76f155ced4ddcb4097134ff3c332f xmlns="0720369f-3d04-47fa-8030-81a5d566cba2">
      <Terms xmlns="http://schemas.microsoft.com/office/infopath/2007/PartnerControls"/>
    </lcf76f155ced4ddcb4097134ff3c332f>
    <SharedWithUsers xmlns="24293294-9d9a-4517-91d2-b0d8ed0096b8">
      <UserInfo>
        <DisplayName>Simon Mishricky</DisplayName>
        <AccountId>7743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1B484D96A3A346B262AE6DAFBDEEB9" ma:contentTypeVersion="16" ma:contentTypeDescription="Create a new document." ma:contentTypeScope="" ma:versionID="5080efd2d881f9b7e3bab3b380605a82">
  <xsd:schema xmlns:xsd="http://www.w3.org/2001/XMLSchema" xmlns:xs="http://www.w3.org/2001/XMLSchema" xmlns:p="http://schemas.microsoft.com/office/2006/metadata/properties" xmlns:ns2="0720369f-3d04-47fa-8030-81a5d566cba2" xmlns:ns3="24293294-9d9a-4517-91d2-b0d8ed0096b8" targetNamespace="http://schemas.microsoft.com/office/2006/metadata/properties" ma:root="true" ma:fieldsID="42e9276fa6b2e0bae56e3a40ed488c6e" ns2:_="" ns3:_="">
    <xsd:import namespace="0720369f-3d04-47fa-8030-81a5d566cba2"/>
    <xsd:import namespace="24293294-9d9a-4517-91d2-b0d8ed0096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0369f-3d04-47fa-8030-81a5d566c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68688ff-2d56-4402-9de8-2ba684990f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293294-9d9a-4517-91d2-b0d8ed0096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00f727-e03f-4814-87f2-c0c34473a4bd}" ma:internalName="TaxCatchAll" ma:showField="CatchAllData" ma:web="24293294-9d9a-4517-91d2-b0d8ed009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5D042-D8B3-4BE3-86DE-6019F96E2850}">
  <ds:schemaRefs>
    <ds:schemaRef ds:uri="1efb1435-a874-404d-9931-8411f1486c81"/>
    <ds:schemaRef ds:uri="891e6c59-5459-45bf-8082-51fdd7a7d9d3"/>
    <ds:schemaRef ds:uri="c30e2885-58e1-4e94-9dc7-f83158e7ef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3.xml><?xml version="1.0" encoding="utf-8"?>
<ds:datastoreItem xmlns:ds="http://schemas.openxmlformats.org/officeDocument/2006/customXml" ds:itemID="{D071A6F9-5704-4B42-9F67-923F61B96463}"/>
</file>

<file path=docProps/app.xml><?xml version="1.0" encoding="utf-8"?>
<Properties xmlns="http://schemas.openxmlformats.org/officeDocument/2006/extended-properties" xmlns:vt="http://schemas.openxmlformats.org/officeDocument/2006/docPropsVTypes">
  <Template>ANU Light</Template>
  <TotalTime>386</TotalTime>
  <Words>587</Words>
  <Application>Microsoft Office PowerPoint</Application>
  <PresentationFormat>On-screen Show (16:9)</PresentationFormat>
  <Paragraphs>107</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Cambria</vt:lpstr>
      <vt:lpstr>Century Gothic</vt:lpstr>
      <vt:lpstr>MonumentGrotesk</vt:lpstr>
      <vt:lpstr>Public Sans</vt:lpstr>
      <vt:lpstr>Public Sans Light</vt:lpstr>
      <vt:lpstr>Sofia Pro Light</vt:lpstr>
      <vt:lpstr>Times New Roman</vt:lpstr>
      <vt:lpstr>ANU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Marta Yebra</cp:lastModifiedBy>
  <cp:revision>18</cp:revision>
  <dcterms:created xsi:type="dcterms:W3CDTF">2023-02-19T00:24:21Z</dcterms:created>
  <dcterms:modified xsi:type="dcterms:W3CDTF">2023-03-08T23:46:04Z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0x0101001A7E1C2E1E325645A13E40A5BC96352F</vt:lpwstr>
  </property>
  <property fmtid="{D5CDD505-2E9C-101B-9397-08002B2CF9AE}" pid="3" name="MediaServiceImageTags">
    <vt:lpwstr/>
  </property>
</Properties>
</file>